
<file path=[Content_Types].xml><?xml version="1.0" encoding="utf-8"?>
<Types xmlns="http://schemas.openxmlformats.org/package/2006/content-types">
  <Override PartName="/ppt/slideLayouts/slideLayout8.xml" ContentType="application/vnd.openxmlformats-officedocument.presentationml.slideLayout+xml"/>
  <Override PartName="/ppt/diagrams/data2.xml" ContentType="application/vnd.openxmlformats-officedocument.drawingml.diagramData+xml"/>
  <Override PartName="/ppt/slides/slide22.xml" ContentType="application/vnd.openxmlformats-officedocument.presentationml.slide+xml"/>
  <Override PartName="/ppt/slides/slide28.xml" ContentType="application/vnd.openxmlformats-officedocument.presentationml.slide+xml"/>
  <Override PartName="/ppt/theme/theme2.xml" ContentType="application/vnd.openxmlformats-officedocument.theme+xml"/>
  <Override PartName="/ppt/slides/slide2.xml" ContentType="application/vnd.openxmlformats-officedocument.presentationml.slide+xml"/>
  <Override PartName="/ppt/diagrams/colors1.xml" ContentType="application/vnd.openxmlformats-officedocument.drawingml.diagramColors+xml"/>
  <Override PartName="/ppt/slides/slide30.xml" ContentType="application/vnd.openxmlformats-officedocument.presentationml.slide+xml"/>
  <Override PartName="/docProps/app.xml" ContentType="application/vnd.openxmlformats-officedocument.extended-properties+xml"/>
  <Override PartName="/ppt/diagrams/layout1.xml" ContentType="application/vnd.openxmlformats-officedocument.drawingml.diagramLayout+xml"/>
  <Override PartName="/ppt/slides/slide11.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21.xml" ContentType="application/vnd.openxmlformats-officedocument.presentationml.slide+xml"/>
  <Override PartName="/ppt/slideLayouts/slideLayout5.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diagrams/data1.xml" ContentType="application/vnd.openxmlformats-officedocument.drawingml.diagramData+xml"/>
  <Override PartName="/ppt/diagrams/quickStyle3.xml" ContentType="application/vnd.openxmlformats-officedocument.drawingml.diagramStyle+xml"/>
  <Override PartName="/ppt/slides/slide25.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diagrams/colors3.xml" ContentType="application/vnd.openxmlformats-officedocument.drawingml.diagramColors+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diagrams/data3.xml" ContentType="application/vnd.openxmlformats-officedocument.drawingml.diagramData+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diagrams/quickStyle1.xml" ContentType="application/vnd.openxmlformats-officedocument.drawingml.diagramStyle+xml"/>
  <Override PartName="/ppt/theme/theme1.xml" ContentType="application/vnd.openxmlformats-officedocument.theme+xml"/>
  <Override PartName="/ppt/slideLayouts/slideLayout6.xml" ContentType="application/vnd.openxmlformats-officedocument.presentationml.slideLayout+xml"/>
  <Override PartName="/ppt/diagrams/quickStyle2.xml" ContentType="application/vnd.openxmlformats-officedocument.drawingml.diagramStyle+xml"/>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Override PartName="/ppt/slides/slide3.xml" ContentType="application/vnd.openxmlformats-officedocument.presentationml.slide+xml"/>
  <Override PartName="/ppt/slides/slide4.xml" ContentType="application/vnd.openxmlformats-officedocument.presentationml.slide+xml"/>
  <Override PartName="/ppt/slides/slide27.xml" ContentType="application/vnd.openxmlformats-officedocument.presentationml.slide+xml"/>
  <Override PartName="/ppt/slideLayouts/slideLayout11.xml" ContentType="application/vnd.openxmlformats-officedocument.presentationml.slideLayout+xml"/>
  <Override PartName="/docProps/core.xml" ContentType="application/vnd.openxmlformats-package.core-properties+xml"/>
  <Override PartName="/ppt/slides/slide8.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Default Extension="rels" ContentType="application/vnd.openxmlformats-package.relationships+xml"/>
  <Override PartName="/ppt/slides/slide9.xml" ContentType="application/vnd.openxmlformats-officedocument.presentationml.slide+xml"/>
  <Override PartName="/ppt/slides/slide24.xml" ContentType="application/vnd.openxmlformats-officedocument.presentationml.slide+xml"/>
  <Override PartName="/ppt/diagrams/layout3.xml" ContentType="application/vnd.openxmlformats-officedocument.drawingml.diagramLayout+xml"/>
  <Override PartName="/ppt/slides/slide32.xml" ContentType="application/vnd.openxmlformats-officedocument.presentationml.slide+xml"/>
  <Override PartName="/ppt/diagrams/colors2.xml" ContentType="application/vnd.openxmlformats-officedocument.drawingml.diagramColors+xml"/>
  <Override PartName="/ppt/slides/slide6.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notesMasterIdLst>
    <p:notesMasterId r:id="rId34"/>
  </p:notesMasterIdLst>
  <p:sldIdLst>
    <p:sldId id="256" r:id="rId2"/>
    <p:sldId id="278" r:id="rId3"/>
    <p:sldId id="287" r:id="rId4"/>
    <p:sldId id="282" r:id="rId5"/>
    <p:sldId id="283" r:id="rId6"/>
    <p:sldId id="284" r:id="rId7"/>
    <p:sldId id="275" r:id="rId8"/>
    <p:sldId id="285" r:id="rId9"/>
    <p:sldId id="276" r:id="rId10"/>
    <p:sldId id="277" r:id="rId11"/>
    <p:sldId id="279" r:id="rId12"/>
    <p:sldId id="280" r:id="rId13"/>
    <p:sldId id="281" r:id="rId14"/>
    <p:sldId id="286" r:id="rId15"/>
    <p:sldId id="264" r:id="rId16"/>
    <p:sldId id="265" r:id="rId17"/>
    <p:sldId id="266" r:id="rId18"/>
    <p:sldId id="272" r:id="rId19"/>
    <p:sldId id="267" r:id="rId20"/>
    <p:sldId id="257" r:id="rId21"/>
    <p:sldId id="258" r:id="rId22"/>
    <p:sldId id="269" r:id="rId23"/>
    <p:sldId id="259" r:id="rId24"/>
    <p:sldId id="260" r:id="rId25"/>
    <p:sldId id="273" r:id="rId26"/>
    <p:sldId id="271" r:id="rId27"/>
    <p:sldId id="261" r:id="rId28"/>
    <p:sldId id="262" r:id="rId29"/>
    <p:sldId id="263" r:id="rId30"/>
    <p:sldId id="270" r:id="rId31"/>
    <p:sldId id="274" r:id="rId32"/>
    <p:sldId id="268"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C2D2E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620"/>
    <p:restoredTop sz="94660"/>
  </p:normalViewPr>
  <p:slideViewPr>
    <p:cSldViewPr snapToObjects="1">
      <p:cViewPr varScale="1">
        <p:scale>
          <a:sx n="80" d="100"/>
          <a:sy n="80" d="100"/>
        </p:scale>
        <p:origin x="-1160"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35" Type="http://schemas.openxmlformats.org/officeDocument/2006/relationships/printerSettings" Target="printerSettings/printerSettings1.bin"/><Relationship Id="rId31" Type="http://schemas.openxmlformats.org/officeDocument/2006/relationships/slide" Target="slides/slide30.xml"/><Relationship Id="rId34" Type="http://schemas.openxmlformats.org/officeDocument/2006/relationships/notesMaster" Target="notesMasters/notesMaster1.xml"/><Relationship Id="rId39" Type="http://schemas.openxmlformats.org/officeDocument/2006/relationships/tableStyles" Target="tableStyles.xml"/><Relationship Id="rId7" Type="http://schemas.openxmlformats.org/officeDocument/2006/relationships/slide" Target="slides/slide6.xml"/><Relationship Id="rId36" Type="http://schemas.openxmlformats.org/officeDocument/2006/relationships/presProps" Target="presProps.xml"/><Relationship Id="rId1" Type="http://schemas.openxmlformats.org/officeDocument/2006/relationships/slideMaster" Target="slideMasters/slideMaster1.xml"/><Relationship Id="rId24" Type="http://schemas.openxmlformats.org/officeDocument/2006/relationships/slide" Target="slides/slide23.xml"/><Relationship Id="rId25" Type="http://schemas.openxmlformats.org/officeDocument/2006/relationships/slide" Target="slides/slide24.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32" Type="http://schemas.openxmlformats.org/officeDocument/2006/relationships/slide" Target="slides/slide31.xml"/><Relationship Id="rId37"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slide" Target="slides/slide26.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slide" Target="slides/slide27.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29" Type="http://schemas.openxmlformats.org/officeDocument/2006/relationships/slide" Target="slides/slide28.xml"/><Relationship Id="rId6" Type="http://schemas.openxmlformats.org/officeDocument/2006/relationships/slide" Target="slides/slide5.xml"/><Relationship Id="rId16" Type="http://schemas.openxmlformats.org/officeDocument/2006/relationships/slide" Target="slides/slide15.xml"/><Relationship Id="rId33" Type="http://schemas.openxmlformats.org/officeDocument/2006/relationships/slide" Target="slides/slide32.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38" Type="http://schemas.openxmlformats.org/officeDocument/2006/relationships/theme" Target="theme/theme1.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05B9B4-166C-FE49-AB8F-D2CBED06086B}" type="doc">
      <dgm:prSet loTypeId="urn:microsoft.com/office/officeart/2005/8/layout/gear1" loCatId="relationship" qsTypeId="urn:microsoft.com/office/officeart/2005/8/quickstyle/simple4" qsCatId="simple" csTypeId="urn:microsoft.com/office/officeart/2005/8/colors/accent1_2" csCatId="accent1" phldr="1"/>
      <dgm:spPr/>
    </dgm:pt>
    <dgm:pt modelId="{554260CB-C57F-4949-98E5-F052F38B5B77}">
      <dgm:prSet phldrT="[Text]"/>
      <dgm:spPr/>
      <dgm:t>
        <a:bodyPr/>
        <a:lstStyle/>
        <a:p>
          <a:r>
            <a:rPr lang="en-US" dirty="0" smtClean="0">
              <a:solidFill>
                <a:srgbClr val="000000"/>
              </a:solidFill>
            </a:rPr>
            <a:t>MECCANISMO DI ESECUZIONE</a:t>
          </a:r>
          <a:endParaRPr lang="en-US" dirty="0">
            <a:solidFill>
              <a:srgbClr val="000000"/>
            </a:solidFill>
          </a:endParaRPr>
        </a:p>
      </dgm:t>
    </dgm:pt>
    <dgm:pt modelId="{FFE2F72F-56DC-F94D-8B08-491C4A325C29}" type="parTrans" cxnId="{EEA21EBE-CCE2-C744-8DFA-3FB2A11E2BEC}">
      <dgm:prSet/>
      <dgm:spPr/>
      <dgm:t>
        <a:bodyPr/>
        <a:lstStyle/>
        <a:p>
          <a:endParaRPr lang="en-US"/>
        </a:p>
      </dgm:t>
    </dgm:pt>
    <dgm:pt modelId="{34D0E863-84F2-EB47-A02D-FEE9CBF9595B}" type="sibTrans" cxnId="{EEA21EBE-CCE2-C744-8DFA-3FB2A11E2BEC}">
      <dgm:prSet/>
      <dgm:spPr/>
      <dgm:t>
        <a:bodyPr/>
        <a:lstStyle/>
        <a:p>
          <a:endParaRPr lang="en-US"/>
        </a:p>
      </dgm:t>
    </dgm:pt>
    <dgm:pt modelId="{48573483-5C0B-0D43-94A9-4AE1A4CCE84B}">
      <dgm:prSet phldrT="[Text]"/>
      <dgm:spPr/>
      <dgm:t>
        <a:bodyPr/>
        <a:lstStyle/>
        <a:p>
          <a:r>
            <a:rPr lang="en-US" dirty="0" smtClean="0">
              <a:solidFill>
                <a:srgbClr val="000000"/>
              </a:solidFill>
            </a:rPr>
            <a:t>MECCANISMO DECISIONALE</a:t>
          </a:r>
          <a:endParaRPr lang="en-US" dirty="0">
            <a:solidFill>
              <a:srgbClr val="000000"/>
            </a:solidFill>
          </a:endParaRPr>
        </a:p>
      </dgm:t>
    </dgm:pt>
    <dgm:pt modelId="{CE453CF2-3A8F-E145-AE8B-5D315F258746}" type="parTrans" cxnId="{274DACAB-D7B5-F74A-9208-057E19D26288}">
      <dgm:prSet/>
      <dgm:spPr/>
      <dgm:t>
        <a:bodyPr/>
        <a:lstStyle/>
        <a:p>
          <a:endParaRPr lang="en-US"/>
        </a:p>
      </dgm:t>
    </dgm:pt>
    <dgm:pt modelId="{5F74566E-9ABE-DA47-B48B-47EA9187AA54}" type="sibTrans" cxnId="{274DACAB-D7B5-F74A-9208-057E19D26288}">
      <dgm:prSet/>
      <dgm:spPr/>
      <dgm:t>
        <a:bodyPr/>
        <a:lstStyle/>
        <a:p>
          <a:endParaRPr lang="en-US"/>
        </a:p>
      </dgm:t>
    </dgm:pt>
    <dgm:pt modelId="{FA81ED09-1AD2-0140-8BAC-0840E4CA00E0}">
      <dgm:prSet phldrT="[Text]"/>
      <dgm:spPr/>
      <dgm:t>
        <a:bodyPr/>
        <a:lstStyle/>
        <a:p>
          <a:r>
            <a:rPr lang="en-US" dirty="0" smtClean="0">
              <a:solidFill>
                <a:srgbClr val="000000"/>
              </a:solidFill>
            </a:rPr>
            <a:t>MECCANISMO PERCETTIVO</a:t>
          </a:r>
          <a:endParaRPr lang="en-US" dirty="0">
            <a:solidFill>
              <a:srgbClr val="000000"/>
            </a:solidFill>
          </a:endParaRPr>
        </a:p>
      </dgm:t>
    </dgm:pt>
    <dgm:pt modelId="{8C38B4AF-F8D9-7C45-8DB4-6EE4C929387A}" type="parTrans" cxnId="{FC169B4F-790D-0E45-A771-A2A9300D4030}">
      <dgm:prSet/>
      <dgm:spPr/>
      <dgm:t>
        <a:bodyPr/>
        <a:lstStyle/>
        <a:p>
          <a:endParaRPr lang="en-US"/>
        </a:p>
      </dgm:t>
    </dgm:pt>
    <dgm:pt modelId="{6B2B3772-C54D-014C-8574-538D6FA8B7D4}" type="sibTrans" cxnId="{FC169B4F-790D-0E45-A771-A2A9300D4030}">
      <dgm:prSet/>
      <dgm:spPr/>
      <dgm:t>
        <a:bodyPr/>
        <a:lstStyle/>
        <a:p>
          <a:endParaRPr lang="en-US"/>
        </a:p>
      </dgm:t>
    </dgm:pt>
    <dgm:pt modelId="{845E28CB-0337-2847-A67F-1477012EBF74}" type="pres">
      <dgm:prSet presAssocID="{5A05B9B4-166C-FE49-AB8F-D2CBED06086B}" presName="composite" presStyleCnt="0">
        <dgm:presLayoutVars>
          <dgm:chMax val="3"/>
          <dgm:animLvl val="lvl"/>
          <dgm:resizeHandles val="exact"/>
        </dgm:presLayoutVars>
      </dgm:prSet>
      <dgm:spPr/>
    </dgm:pt>
    <dgm:pt modelId="{F1C4CB8C-3C22-134D-AC53-C178B223A398}" type="pres">
      <dgm:prSet presAssocID="{554260CB-C57F-4949-98E5-F052F38B5B77}" presName="gear1" presStyleLbl="node1" presStyleIdx="0" presStyleCnt="3" custLinFactNeighborY="1136">
        <dgm:presLayoutVars>
          <dgm:chMax val="1"/>
          <dgm:bulletEnabled val="1"/>
        </dgm:presLayoutVars>
      </dgm:prSet>
      <dgm:spPr/>
      <dgm:t>
        <a:bodyPr/>
        <a:lstStyle/>
        <a:p>
          <a:endParaRPr lang="en-US"/>
        </a:p>
      </dgm:t>
    </dgm:pt>
    <dgm:pt modelId="{2F233194-B4E1-7A41-B4ED-2BE422F908DA}" type="pres">
      <dgm:prSet presAssocID="{554260CB-C57F-4949-98E5-F052F38B5B77}" presName="gear1srcNode" presStyleLbl="node1" presStyleIdx="0" presStyleCnt="3"/>
      <dgm:spPr/>
      <dgm:t>
        <a:bodyPr/>
        <a:lstStyle/>
        <a:p>
          <a:endParaRPr lang="en-US"/>
        </a:p>
      </dgm:t>
    </dgm:pt>
    <dgm:pt modelId="{FE341827-556F-9244-B537-51671F9FB301}" type="pres">
      <dgm:prSet presAssocID="{554260CB-C57F-4949-98E5-F052F38B5B77}" presName="gear1dstNode" presStyleLbl="node1" presStyleIdx="0" presStyleCnt="3"/>
      <dgm:spPr/>
      <dgm:t>
        <a:bodyPr/>
        <a:lstStyle/>
        <a:p>
          <a:endParaRPr lang="en-US"/>
        </a:p>
      </dgm:t>
    </dgm:pt>
    <dgm:pt modelId="{901095F7-3ECD-E64B-B31C-562AE21D9AA6}" type="pres">
      <dgm:prSet presAssocID="{48573483-5C0B-0D43-94A9-4AE1A4CCE84B}" presName="gear2" presStyleLbl="node1" presStyleIdx="1" presStyleCnt="3">
        <dgm:presLayoutVars>
          <dgm:chMax val="1"/>
          <dgm:bulletEnabled val="1"/>
        </dgm:presLayoutVars>
      </dgm:prSet>
      <dgm:spPr/>
      <dgm:t>
        <a:bodyPr/>
        <a:lstStyle/>
        <a:p>
          <a:endParaRPr lang="en-US"/>
        </a:p>
      </dgm:t>
    </dgm:pt>
    <dgm:pt modelId="{B81EAAAB-D1D2-AE40-99F7-535F66D17484}" type="pres">
      <dgm:prSet presAssocID="{48573483-5C0B-0D43-94A9-4AE1A4CCE84B}" presName="gear2srcNode" presStyleLbl="node1" presStyleIdx="1" presStyleCnt="3"/>
      <dgm:spPr/>
      <dgm:t>
        <a:bodyPr/>
        <a:lstStyle/>
        <a:p>
          <a:endParaRPr lang="en-US"/>
        </a:p>
      </dgm:t>
    </dgm:pt>
    <dgm:pt modelId="{13055583-B14E-674D-9DD1-C92EF381AF2D}" type="pres">
      <dgm:prSet presAssocID="{48573483-5C0B-0D43-94A9-4AE1A4CCE84B}" presName="gear2dstNode" presStyleLbl="node1" presStyleIdx="1" presStyleCnt="3"/>
      <dgm:spPr/>
      <dgm:t>
        <a:bodyPr/>
        <a:lstStyle/>
        <a:p>
          <a:endParaRPr lang="en-US"/>
        </a:p>
      </dgm:t>
    </dgm:pt>
    <dgm:pt modelId="{F82AF3D9-EA46-DB46-9A89-8C1477EDEE0E}" type="pres">
      <dgm:prSet presAssocID="{FA81ED09-1AD2-0140-8BAC-0840E4CA00E0}" presName="gear3" presStyleLbl="node1" presStyleIdx="2" presStyleCnt="3"/>
      <dgm:spPr/>
      <dgm:t>
        <a:bodyPr/>
        <a:lstStyle/>
        <a:p>
          <a:endParaRPr lang="en-US"/>
        </a:p>
      </dgm:t>
    </dgm:pt>
    <dgm:pt modelId="{7FB66E99-D4E5-894E-90B6-CCAC8771A3D9}" type="pres">
      <dgm:prSet presAssocID="{FA81ED09-1AD2-0140-8BAC-0840E4CA00E0}" presName="gear3tx" presStyleLbl="node1" presStyleIdx="2" presStyleCnt="3">
        <dgm:presLayoutVars>
          <dgm:chMax val="1"/>
          <dgm:bulletEnabled val="1"/>
        </dgm:presLayoutVars>
      </dgm:prSet>
      <dgm:spPr/>
      <dgm:t>
        <a:bodyPr/>
        <a:lstStyle/>
        <a:p>
          <a:endParaRPr lang="en-US"/>
        </a:p>
      </dgm:t>
    </dgm:pt>
    <dgm:pt modelId="{3723AAF7-E7BB-664A-8B67-85D56E7DDD7F}" type="pres">
      <dgm:prSet presAssocID="{FA81ED09-1AD2-0140-8BAC-0840E4CA00E0}" presName="gear3srcNode" presStyleLbl="node1" presStyleIdx="2" presStyleCnt="3"/>
      <dgm:spPr/>
      <dgm:t>
        <a:bodyPr/>
        <a:lstStyle/>
        <a:p>
          <a:endParaRPr lang="en-US"/>
        </a:p>
      </dgm:t>
    </dgm:pt>
    <dgm:pt modelId="{49C0726E-0204-7542-87C8-84C9B443B1EF}" type="pres">
      <dgm:prSet presAssocID="{FA81ED09-1AD2-0140-8BAC-0840E4CA00E0}" presName="gear3dstNode" presStyleLbl="node1" presStyleIdx="2" presStyleCnt="3"/>
      <dgm:spPr/>
      <dgm:t>
        <a:bodyPr/>
        <a:lstStyle/>
        <a:p>
          <a:endParaRPr lang="en-US"/>
        </a:p>
      </dgm:t>
    </dgm:pt>
    <dgm:pt modelId="{E1DDBBD0-75CD-914F-8479-E03993343C97}" type="pres">
      <dgm:prSet presAssocID="{34D0E863-84F2-EB47-A02D-FEE9CBF9595B}" presName="connector1" presStyleLbl="sibTrans2D1" presStyleIdx="0" presStyleCnt="3"/>
      <dgm:spPr/>
      <dgm:t>
        <a:bodyPr/>
        <a:lstStyle/>
        <a:p>
          <a:endParaRPr lang="en-US"/>
        </a:p>
      </dgm:t>
    </dgm:pt>
    <dgm:pt modelId="{A3FD511C-0A12-3F41-9BA7-928501CE0E99}" type="pres">
      <dgm:prSet presAssocID="{5F74566E-9ABE-DA47-B48B-47EA9187AA54}" presName="connector2" presStyleLbl="sibTrans2D1" presStyleIdx="1" presStyleCnt="3"/>
      <dgm:spPr/>
      <dgm:t>
        <a:bodyPr/>
        <a:lstStyle/>
        <a:p>
          <a:endParaRPr lang="en-US"/>
        </a:p>
      </dgm:t>
    </dgm:pt>
    <dgm:pt modelId="{B246DB9E-E9FF-C640-A74A-B07FC5D6810C}" type="pres">
      <dgm:prSet presAssocID="{6B2B3772-C54D-014C-8574-538D6FA8B7D4}" presName="connector3" presStyleLbl="sibTrans2D1" presStyleIdx="2" presStyleCnt="3"/>
      <dgm:spPr/>
      <dgm:t>
        <a:bodyPr/>
        <a:lstStyle/>
        <a:p>
          <a:endParaRPr lang="en-US"/>
        </a:p>
      </dgm:t>
    </dgm:pt>
  </dgm:ptLst>
  <dgm:cxnLst>
    <dgm:cxn modelId="{A6F8509D-7F53-CC42-9DFC-73E2C3CB8FD5}" type="presOf" srcId="{554260CB-C57F-4949-98E5-F052F38B5B77}" destId="{2F233194-B4E1-7A41-B4ED-2BE422F908DA}" srcOrd="1" destOrd="0" presId="urn:microsoft.com/office/officeart/2005/8/layout/gear1"/>
    <dgm:cxn modelId="{2251AD00-E6EB-4349-967D-54C801C2CB0F}" type="presOf" srcId="{FA81ED09-1AD2-0140-8BAC-0840E4CA00E0}" destId="{F82AF3D9-EA46-DB46-9A89-8C1477EDEE0E}" srcOrd="0" destOrd="0" presId="urn:microsoft.com/office/officeart/2005/8/layout/gear1"/>
    <dgm:cxn modelId="{7A95A051-4E23-9D49-BDAE-A8C47AB326C8}" type="presOf" srcId="{48573483-5C0B-0D43-94A9-4AE1A4CCE84B}" destId="{13055583-B14E-674D-9DD1-C92EF381AF2D}" srcOrd="2" destOrd="0" presId="urn:microsoft.com/office/officeart/2005/8/layout/gear1"/>
    <dgm:cxn modelId="{1C65F903-8F62-A841-B6A4-F59E6812ADB2}" type="presOf" srcId="{5A05B9B4-166C-FE49-AB8F-D2CBED06086B}" destId="{845E28CB-0337-2847-A67F-1477012EBF74}" srcOrd="0" destOrd="0" presId="urn:microsoft.com/office/officeart/2005/8/layout/gear1"/>
    <dgm:cxn modelId="{274DACAB-D7B5-F74A-9208-057E19D26288}" srcId="{5A05B9B4-166C-FE49-AB8F-D2CBED06086B}" destId="{48573483-5C0B-0D43-94A9-4AE1A4CCE84B}" srcOrd="1" destOrd="0" parTransId="{CE453CF2-3A8F-E145-AE8B-5D315F258746}" sibTransId="{5F74566E-9ABE-DA47-B48B-47EA9187AA54}"/>
    <dgm:cxn modelId="{8081AB9F-3CD0-3247-8E09-FBFE16567FA2}" type="presOf" srcId="{FA81ED09-1AD2-0140-8BAC-0840E4CA00E0}" destId="{7FB66E99-D4E5-894E-90B6-CCAC8771A3D9}" srcOrd="1" destOrd="0" presId="urn:microsoft.com/office/officeart/2005/8/layout/gear1"/>
    <dgm:cxn modelId="{9A3B7078-4CA4-D148-97E4-7BAF62D761AD}" type="presOf" srcId="{FA81ED09-1AD2-0140-8BAC-0840E4CA00E0}" destId="{49C0726E-0204-7542-87C8-84C9B443B1EF}" srcOrd="3" destOrd="0" presId="urn:microsoft.com/office/officeart/2005/8/layout/gear1"/>
    <dgm:cxn modelId="{3BFC466D-3B3C-3B48-A2BD-3EFD810A8B97}" type="presOf" srcId="{554260CB-C57F-4949-98E5-F052F38B5B77}" destId="{FE341827-556F-9244-B537-51671F9FB301}" srcOrd="2" destOrd="0" presId="urn:microsoft.com/office/officeart/2005/8/layout/gear1"/>
    <dgm:cxn modelId="{BD2E1C1C-5B77-8843-B2D1-11CB416C6E22}" type="presOf" srcId="{48573483-5C0B-0D43-94A9-4AE1A4CCE84B}" destId="{B81EAAAB-D1D2-AE40-99F7-535F66D17484}" srcOrd="1" destOrd="0" presId="urn:microsoft.com/office/officeart/2005/8/layout/gear1"/>
    <dgm:cxn modelId="{9B8EA96A-0C4E-3A4F-819F-E07A8E046E73}" type="presOf" srcId="{48573483-5C0B-0D43-94A9-4AE1A4CCE84B}" destId="{901095F7-3ECD-E64B-B31C-562AE21D9AA6}" srcOrd="0" destOrd="0" presId="urn:microsoft.com/office/officeart/2005/8/layout/gear1"/>
    <dgm:cxn modelId="{363505D1-7EDE-554A-856E-26FB88206FFF}" type="presOf" srcId="{554260CB-C57F-4949-98E5-F052F38B5B77}" destId="{F1C4CB8C-3C22-134D-AC53-C178B223A398}" srcOrd="0" destOrd="0" presId="urn:microsoft.com/office/officeart/2005/8/layout/gear1"/>
    <dgm:cxn modelId="{FC169B4F-790D-0E45-A771-A2A9300D4030}" srcId="{5A05B9B4-166C-FE49-AB8F-D2CBED06086B}" destId="{FA81ED09-1AD2-0140-8BAC-0840E4CA00E0}" srcOrd="2" destOrd="0" parTransId="{8C38B4AF-F8D9-7C45-8DB4-6EE4C929387A}" sibTransId="{6B2B3772-C54D-014C-8574-538D6FA8B7D4}"/>
    <dgm:cxn modelId="{A677A2FF-9C50-974A-9758-04159C4204F0}" type="presOf" srcId="{6B2B3772-C54D-014C-8574-538D6FA8B7D4}" destId="{B246DB9E-E9FF-C640-A74A-B07FC5D6810C}" srcOrd="0" destOrd="0" presId="urn:microsoft.com/office/officeart/2005/8/layout/gear1"/>
    <dgm:cxn modelId="{E13319BC-80A5-BF40-878D-7313DC40BA34}" type="presOf" srcId="{34D0E863-84F2-EB47-A02D-FEE9CBF9595B}" destId="{E1DDBBD0-75CD-914F-8479-E03993343C97}" srcOrd="0" destOrd="0" presId="urn:microsoft.com/office/officeart/2005/8/layout/gear1"/>
    <dgm:cxn modelId="{33DFFC6E-37AA-6144-8843-13D083C87EA8}" type="presOf" srcId="{5F74566E-9ABE-DA47-B48B-47EA9187AA54}" destId="{A3FD511C-0A12-3F41-9BA7-928501CE0E99}" srcOrd="0" destOrd="0" presId="urn:microsoft.com/office/officeart/2005/8/layout/gear1"/>
    <dgm:cxn modelId="{EEA21EBE-CCE2-C744-8DFA-3FB2A11E2BEC}" srcId="{5A05B9B4-166C-FE49-AB8F-D2CBED06086B}" destId="{554260CB-C57F-4949-98E5-F052F38B5B77}" srcOrd="0" destOrd="0" parTransId="{FFE2F72F-56DC-F94D-8B08-491C4A325C29}" sibTransId="{34D0E863-84F2-EB47-A02D-FEE9CBF9595B}"/>
    <dgm:cxn modelId="{A53FA6DF-EC88-D44F-A600-3ECECCAC82FD}" type="presOf" srcId="{FA81ED09-1AD2-0140-8BAC-0840E4CA00E0}" destId="{3723AAF7-E7BB-664A-8B67-85D56E7DDD7F}" srcOrd="2" destOrd="0" presId="urn:microsoft.com/office/officeart/2005/8/layout/gear1"/>
    <dgm:cxn modelId="{87857253-5F62-4B46-8143-24E5D22B3F98}" type="presParOf" srcId="{845E28CB-0337-2847-A67F-1477012EBF74}" destId="{F1C4CB8C-3C22-134D-AC53-C178B223A398}" srcOrd="0" destOrd="0" presId="urn:microsoft.com/office/officeart/2005/8/layout/gear1"/>
    <dgm:cxn modelId="{690EF377-D63B-6B45-9F4C-6AE721F5C651}" type="presParOf" srcId="{845E28CB-0337-2847-A67F-1477012EBF74}" destId="{2F233194-B4E1-7A41-B4ED-2BE422F908DA}" srcOrd="1" destOrd="0" presId="urn:microsoft.com/office/officeart/2005/8/layout/gear1"/>
    <dgm:cxn modelId="{50304312-8197-5841-BCE6-AB9E67AC70C2}" type="presParOf" srcId="{845E28CB-0337-2847-A67F-1477012EBF74}" destId="{FE341827-556F-9244-B537-51671F9FB301}" srcOrd="2" destOrd="0" presId="urn:microsoft.com/office/officeart/2005/8/layout/gear1"/>
    <dgm:cxn modelId="{28376612-7C16-D14E-80EA-C52A3EE14F9C}" type="presParOf" srcId="{845E28CB-0337-2847-A67F-1477012EBF74}" destId="{901095F7-3ECD-E64B-B31C-562AE21D9AA6}" srcOrd="3" destOrd="0" presId="urn:microsoft.com/office/officeart/2005/8/layout/gear1"/>
    <dgm:cxn modelId="{DA808062-8DBB-B642-8163-40FFE07EF1B2}" type="presParOf" srcId="{845E28CB-0337-2847-A67F-1477012EBF74}" destId="{B81EAAAB-D1D2-AE40-99F7-535F66D17484}" srcOrd="4" destOrd="0" presId="urn:microsoft.com/office/officeart/2005/8/layout/gear1"/>
    <dgm:cxn modelId="{AA07FD2C-C22A-8D41-99E5-0E6B46CD4E6D}" type="presParOf" srcId="{845E28CB-0337-2847-A67F-1477012EBF74}" destId="{13055583-B14E-674D-9DD1-C92EF381AF2D}" srcOrd="5" destOrd="0" presId="urn:microsoft.com/office/officeart/2005/8/layout/gear1"/>
    <dgm:cxn modelId="{3DA82481-9713-B843-9E5A-D4322E1478A9}" type="presParOf" srcId="{845E28CB-0337-2847-A67F-1477012EBF74}" destId="{F82AF3D9-EA46-DB46-9A89-8C1477EDEE0E}" srcOrd="6" destOrd="0" presId="urn:microsoft.com/office/officeart/2005/8/layout/gear1"/>
    <dgm:cxn modelId="{E9640C7D-8FB2-5043-89A9-7A7AD7B02EBC}" type="presParOf" srcId="{845E28CB-0337-2847-A67F-1477012EBF74}" destId="{7FB66E99-D4E5-894E-90B6-CCAC8771A3D9}" srcOrd="7" destOrd="0" presId="urn:microsoft.com/office/officeart/2005/8/layout/gear1"/>
    <dgm:cxn modelId="{B5ABB1C7-DCCF-2C43-969E-19DA38B01899}" type="presParOf" srcId="{845E28CB-0337-2847-A67F-1477012EBF74}" destId="{3723AAF7-E7BB-664A-8B67-85D56E7DDD7F}" srcOrd="8" destOrd="0" presId="urn:microsoft.com/office/officeart/2005/8/layout/gear1"/>
    <dgm:cxn modelId="{C047541F-792A-4144-AF4D-1E43FF4D4F48}" type="presParOf" srcId="{845E28CB-0337-2847-A67F-1477012EBF74}" destId="{49C0726E-0204-7542-87C8-84C9B443B1EF}" srcOrd="9" destOrd="0" presId="urn:microsoft.com/office/officeart/2005/8/layout/gear1"/>
    <dgm:cxn modelId="{A626D277-BF30-374F-AB58-F3B4BB2F4388}" type="presParOf" srcId="{845E28CB-0337-2847-A67F-1477012EBF74}" destId="{E1DDBBD0-75CD-914F-8479-E03993343C97}" srcOrd="10" destOrd="0" presId="urn:microsoft.com/office/officeart/2005/8/layout/gear1"/>
    <dgm:cxn modelId="{AC460725-05EC-264E-8EA7-0859FDF97250}" type="presParOf" srcId="{845E28CB-0337-2847-A67F-1477012EBF74}" destId="{A3FD511C-0A12-3F41-9BA7-928501CE0E99}" srcOrd="11" destOrd="0" presId="urn:microsoft.com/office/officeart/2005/8/layout/gear1"/>
    <dgm:cxn modelId="{5BFE130E-8DA7-394E-BCAA-82B680BF8013}" type="presParOf" srcId="{845E28CB-0337-2847-A67F-1477012EBF74}" destId="{B246DB9E-E9FF-C640-A74A-B07FC5D6810C}" srcOrd="12" destOrd="0" presId="urn:microsoft.com/office/officeart/2005/8/layout/gear1"/>
  </dgm:cxnLst>
  <dgm:bg/>
  <dgm:whole/>
</dgm:dataModel>
</file>

<file path=ppt/diagrams/data2.xml><?xml version="1.0" encoding="utf-8"?>
<dgm:dataModel xmlns:dgm="http://schemas.openxmlformats.org/drawingml/2006/diagram" xmlns:a="http://schemas.openxmlformats.org/drawingml/2006/main">
  <dgm:ptLst>
    <dgm:pt modelId="{3AA0B434-4713-5C41-8DB6-A28D5566EAAD}" type="doc">
      <dgm:prSet loTypeId="urn:microsoft.com/office/officeart/2005/8/layout/process4" loCatId="process" qsTypeId="urn:microsoft.com/office/officeart/2005/8/quickstyle/simple4" qsCatId="simple" csTypeId="urn:microsoft.com/office/officeart/2005/8/colors/accent1_2" csCatId="accent1" phldr="1"/>
      <dgm:spPr/>
      <dgm:t>
        <a:bodyPr/>
        <a:lstStyle/>
        <a:p>
          <a:endParaRPr lang="en-US"/>
        </a:p>
      </dgm:t>
    </dgm:pt>
    <dgm:pt modelId="{785709D7-9F64-BF43-B44A-DA40339E4CE7}">
      <dgm:prSet phldrT="[Text]"/>
      <dgm:spPr>
        <a:solidFill>
          <a:schemeClr val="bg1"/>
        </a:solidFill>
      </dgm:spPr>
      <dgm:t>
        <a:bodyPr/>
        <a:lstStyle/>
        <a:p>
          <a:r>
            <a:rPr lang="en-US" b="1" dirty="0" smtClean="0">
              <a:solidFill>
                <a:schemeClr val="tx1">
                  <a:lumMod val="95000"/>
                  <a:lumOff val="5000"/>
                </a:schemeClr>
              </a:solidFill>
            </a:rPr>
            <a:t>CHE SUCCEDE?</a:t>
          </a:r>
          <a:endParaRPr lang="en-US" b="1" dirty="0">
            <a:solidFill>
              <a:schemeClr val="tx1">
                <a:lumMod val="95000"/>
                <a:lumOff val="5000"/>
              </a:schemeClr>
            </a:solidFill>
          </a:endParaRPr>
        </a:p>
      </dgm:t>
    </dgm:pt>
    <dgm:pt modelId="{B8D0B491-52F1-114A-B52F-B1CAEF7B8E42}" type="parTrans" cxnId="{EAD6D58B-0FE2-A249-A730-A43B99685D03}">
      <dgm:prSet/>
      <dgm:spPr/>
      <dgm:t>
        <a:bodyPr/>
        <a:lstStyle/>
        <a:p>
          <a:endParaRPr lang="en-US"/>
        </a:p>
      </dgm:t>
    </dgm:pt>
    <dgm:pt modelId="{E7B4CDC8-A77A-7A4C-A408-AA3173B91AC5}" type="sibTrans" cxnId="{EAD6D58B-0FE2-A249-A730-A43B99685D03}">
      <dgm:prSet/>
      <dgm:spPr/>
      <dgm:t>
        <a:bodyPr/>
        <a:lstStyle/>
        <a:p>
          <a:endParaRPr lang="en-US"/>
        </a:p>
      </dgm:t>
    </dgm:pt>
    <dgm:pt modelId="{0662320A-880C-0843-AA46-1464844CA9CB}">
      <dgm:prSet phldrT="[Text]"/>
      <dgm:spPr>
        <a:solidFill>
          <a:srgbClr val="FFFF00"/>
        </a:solidFill>
      </dgm:spPr>
      <dgm:t>
        <a:bodyPr/>
        <a:lstStyle/>
        <a:p>
          <a:r>
            <a:rPr lang="en-US" b="1" dirty="0" smtClean="0"/>
            <a:t>OTTENERE INFORMAZIONI</a:t>
          </a:r>
          <a:endParaRPr lang="en-US" b="1" dirty="0"/>
        </a:p>
      </dgm:t>
    </dgm:pt>
    <dgm:pt modelId="{F49C1263-82F9-A048-9177-9935D51D6C04}" type="parTrans" cxnId="{AFFEA0EB-0318-4440-A618-A9F52A8552F7}">
      <dgm:prSet/>
      <dgm:spPr/>
      <dgm:t>
        <a:bodyPr/>
        <a:lstStyle/>
        <a:p>
          <a:endParaRPr lang="en-US"/>
        </a:p>
      </dgm:t>
    </dgm:pt>
    <dgm:pt modelId="{20E1A511-E51C-AB49-A8DD-10C059977FB1}" type="sibTrans" cxnId="{AFFEA0EB-0318-4440-A618-A9F52A8552F7}">
      <dgm:prSet/>
      <dgm:spPr/>
      <dgm:t>
        <a:bodyPr/>
        <a:lstStyle/>
        <a:p>
          <a:endParaRPr lang="en-US"/>
        </a:p>
      </dgm:t>
    </dgm:pt>
    <dgm:pt modelId="{B4DB498C-7D6E-0C48-811D-BBCA028CD2EA}">
      <dgm:prSet phldrT="[Text]"/>
      <dgm:spPr/>
      <dgm:t>
        <a:bodyPr/>
        <a:lstStyle/>
        <a:p>
          <a:r>
            <a:rPr lang="en-US" dirty="0" smtClean="0">
              <a:solidFill>
                <a:srgbClr val="000000"/>
              </a:solidFill>
            </a:rPr>
            <a:t>MECCANISMO DECISIONALE: CAPACITA’ COGNITIVE TATTICHE</a:t>
          </a:r>
        </a:p>
        <a:p>
          <a:endParaRPr lang="en-US" dirty="0">
            <a:solidFill>
              <a:srgbClr val="000000"/>
            </a:solidFill>
          </a:endParaRPr>
        </a:p>
      </dgm:t>
    </dgm:pt>
    <dgm:pt modelId="{D61FBACA-D22D-C84C-92C2-68CC11317022}" type="parTrans" cxnId="{993A24B3-1E54-D341-8518-44C93622EF18}">
      <dgm:prSet/>
      <dgm:spPr/>
      <dgm:t>
        <a:bodyPr/>
        <a:lstStyle/>
        <a:p>
          <a:endParaRPr lang="en-US"/>
        </a:p>
      </dgm:t>
    </dgm:pt>
    <dgm:pt modelId="{AD33520D-BA48-D04D-8D5F-AEBA44B55A48}" type="sibTrans" cxnId="{993A24B3-1E54-D341-8518-44C93622EF18}">
      <dgm:prSet/>
      <dgm:spPr/>
      <dgm:t>
        <a:bodyPr/>
        <a:lstStyle/>
        <a:p>
          <a:endParaRPr lang="en-US"/>
        </a:p>
      </dgm:t>
    </dgm:pt>
    <dgm:pt modelId="{C2997C5D-2F76-F14F-812C-B9B4D80EABA1}">
      <dgm:prSet phldrT="[Text]"/>
      <dgm:spPr>
        <a:solidFill>
          <a:schemeClr val="bg1"/>
        </a:solidFill>
      </dgm:spPr>
      <dgm:t>
        <a:bodyPr/>
        <a:lstStyle/>
        <a:p>
          <a:r>
            <a:rPr lang="en-US" b="1" dirty="0" smtClean="0"/>
            <a:t>CHE FARE?</a:t>
          </a:r>
          <a:endParaRPr lang="en-US" b="1" dirty="0"/>
        </a:p>
      </dgm:t>
    </dgm:pt>
    <dgm:pt modelId="{8B49BF61-9DC5-AA42-AF66-6C7738312F6B}" type="parTrans" cxnId="{C5D98680-A741-EA41-B488-0634A0E703A4}">
      <dgm:prSet/>
      <dgm:spPr/>
      <dgm:t>
        <a:bodyPr/>
        <a:lstStyle/>
        <a:p>
          <a:endParaRPr lang="en-US"/>
        </a:p>
      </dgm:t>
    </dgm:pt>
    <dgm:pt modelId="{DC9F1AE0-E41B-874C-A4A5-CF9F9506CB91}" type="sibTrans" cxnId="{C5D98680-A741-EA41-B488-0634A0E703A4}">
      <dgm:prSet/>
      <dgm:spPr/>
      <dgm:t>
        <a:bodyPr/>
        <a:lstStyle/>
        <a:p>
          <a:endParaRPr lang="en-US"/>
        </a:p>
      </dgm:t>
    </dgm:pt>
    <dgm:pt modelId="{82084DE3-2004-B940-9573-D8A9042C4EAB}">
      <dgm:prSet phldrT="[Text]"/>
      <dgm:spPr>
        <a:solidFill>
          <a:srgbClr val="FFFF00"/>
        </a:solidFill>
      </dgm:spPr>
      <dgm:t>
        <a:bodyPr/>
        <a:lstStyle/>
        <a:p>
          <a:r>
            <a:rPr lang="en-US" b="1" dirty="0" smtClean="0"/>
            <a:t>INDIVIDUARE LA SOLUZIONE PIU’ ADEGUATA</a:t>
          </a:r>
        </a:p>
        <a:p>
          <a:endParaRPr lang="en-US" b="1" dirty="0"/>
        </a:p>
      </dgm:t>
    </dgm:pt>
    <dgm:pt modelId="{F35FED22-0D88-B446-AA95-FDC9603BC3BF}" type="parTrans" cxnId="{C6D7E7EE-E659-DE49-9998-A9AEA0AE51B7}">
      <dgm:prSet/>
      <dgm:spPr/>
      <dgm:t>
        <a:bodyPr/>
        <a:lstStyle/>
        <a:p>
          <a:endParaRPr lang="en-US"/>
        </a:p>
      </dgm:t>
    </dgm:pt>
    <dgm:pt modelId="{1400B272-A2B7-D44A-B192-0224B34666E6}" type="sibTrans" cxnId="{C6D7E7EE-E659-DE49-9998-A9AEA0AE51B7}">
      <dgm:prSet/>
      <dgm:spPr/>
      <dgm:t>
        <a:bodyPr/>
        <a:lstStyle/>
        <a:p>
          <a:endParaRPr lang="en-US"/>
        </a:p>
      </dgm:t>
    </dgm:pt>
    <dgm:pt modelId="{FA3DEDC5-CF49-E144-AEDE-2DAC5C52210B}">
      <dgm:prSet phldrT="[Text]"/>
      <dgm:spPr/>
      <dgm:t>
        <a:bodyPr/>
        <a:lstStyle/>
        <a:p>
          <a:r>
            <a:rPr lang="en-US" dirty="0" smtClean="0">
              <a:solidFill>
                <a:srgbClr val="000000"/>
              </a:solidFill>
            </a:rPr>
            <a:t>MECCANISMO DI ESECUZIONE: CAPACITA’ FISICHE E  ABILITA’ TATTICHE</a:t>
          </a:r>
        </a:p>
        <a:p>
          <a:endParaRPr lang="en-US" dirty="0">
            <a:solidFill>
              <a:srgbClr val="000000"/>
            </a:solidFill>
          </a:endParaRPr>
        </a:p>
      </dgm:t>
    </dgm:pt>
    <dgm:pt modelId="{C326172B-DE7C-914C-BCC3-40F35F9DB8B3}" type="parTrans" cxnId="{E44D933F-D91D-BC4D-A8B3-2FADE9B30250}">
      <dgm:prSet/>
      <dgm:spPr/>
      <dgm:t>
        <a:bodyPr/>
        <a:lstStyle/>
        <a:p>
          <a:endParaRPr lang="en-US"/>
        </a:p>
      </dgm:t>
    </dgm:pt>
    <dgm:pt modelId="{C215E9FA-047B-2F43-AAD9-C43C2D518492}" type="sibTrans" cxnId="{E44D933F-D91D-BC4D-A8B3-2FADE9B30250}">
      <dgm:prSet/>
      <dgm:spPr/>
      <dgm:t>
        <a:bodyPr/>
        <a:lstStyle/>
        <a:p>
          <a:endParaRPr lang="en-US"/>
        </a:p>
      </dgm:t>
    </dgm:pt>
    <dgm:pt modelId="{FD836174-5565-874B-B6FB-CD3C7D729B4A}">
      <dgm:prSet phldrT="[Text]"/>
      <dgm:spPr>
        <a:solidFill>
          <a:schemeClr val="bg1"/>
        </a:solidFill>
      </dgm:spPr>
      <dgm:t>
        <a:bodyPr/>
        <a:lstStyle/>
        <a:p>
          <a:r>
            <a:rPr lang="en-US" b="1" dirty="0" smtClean="0"/>
            <a:t>COME FARE?	</a:t>
          </a:r>
          <a:endParaRPr lang="en-US" b="1" dirty="0"/>
        </a:p>
      </dgm:t>
    </dgm:pt>
    <dgm:pt modelId="{46463822-CA7D-CD4F-A348-946F8DE81F26}" type="parTrans" cxnId="{851E9B44-873B-0347-AB0B-C577A0A60029}">
      <dgm:prSet/>
      <dgm:spPr/>
      <dgm:t>
        <a:bodyPr/>
        <a:lstStyle/>
        <a:p>
          <a:endParaRPr lang="en-US"/>
        </a:p>
      </dgm:t>
    </dgm:pt>
    <dgm:pt modelId="{50377D1B-A6A6-8545-809E-188727378FE7}" type="sibTrans" cxnId="{851E9B44-873B-0347-AB0B-C577A0A60029}">
      <dgm:prSet/>
      <dgm:spPr/>
      <dgm:t>
        <a:bodyPr/>
        <a:lstStyle/>
        <a:p>
          <a:endParaRPr lang="en-US"/>
        </a:p>
      </dgm:t>
    </dgm:pt>
    <dgm:pt modelId="{9880DB89-6A83-A94F-8CE1-F563518F2908}">
      <dgm:prSet phldrT="[Text]"/>
      <dgm:spPr>
        <a:solidFill>
          <a:srgbClr val="FFFF00"/>
        </a:solidFill>
      </dgm:spPr>
      <dgm:t>
        <a:bodyPr/>
        <a:lstStyle/>
        <a:p>
          <a:r>
            <a:rPr lang="en-US" b="1" dirty="0" smtClean="0"/>
            <a:t>RISPOSTA MOTRICE</a:t>
          </a:r>
          <a:endParaRPr lang="en-US" b="1" dirty="0"/>
        </a:p>
      </dgm:t>
    </dgm:pt>
    <dgm:pt modelId="{8EF6CAFD-5219-9348-8327-AF07307DCA02}" type="parTrans" cxnId="{B12D875B-6BBD-3349-BDE1-50BBABC91E14}">
      <dgm:prSet/>
      <dgm:spPr/>
      <dgm:t>
        <a:bodyPr/>
        <a:lstStyle/>
        <a:p>
          <a:endParaRPr lang="en-US"/>
        </a:p>
      </dgm:t>
    </dgm:pt>
    <dgm:pt modelId="{0231C0C4-13A1-194F-99EC-A3E16C323C6E}" type="sibTrans" cxnId="{B12D875B-6BBD-3349-BDE1-50BBABC91E14}">
      <dgm:prSet/>
      <dgm:spPr/>
      <dgm:t>
        <a:bodyPr/>
        <a:lstStyle/>
        <a:p>
          <a:endParaRPr lang="en-US"/>
        </a:p>
      </dgm:t>
    </dgm:pt>
    <dgm:pt modelId="{4AA68C92-9EFD-F243-BB46-39B05190A3D5}">
      <dgm:prSet phldrT="[Text]"/>
      <dgm:spPr/>
      <dgm:t>
        <a:bodyPr/>
        <a:lstStyle/>
        <a:p>
          <a:r>
            <a:rPr lang="en-US" b="1" dirty="0" smtClean="0"/>
            <a:t>OSSERVARE</a:t>
          </a:r>
          <a:r>
            <a:rPr lang="en-US" dirty="0" smtClean="0"/>
            <a:t>	</a:t>
          </a:r>
          <a:endParaRPr lang="en-US" dirty="0"/>
        </a:p>
      </dgm:t>
    </dgm:pt>
    <dgm:pt modelId="{88340624-9959-E242-92E3-30AF936D6E8B}" type="parTrans" cxnId="{F0A65F3A-08E3-674E-86BD-D2D8C4AFA193}">
      <dgm:prSet/>
      <dgm:spPr/>
      <dgm:t>
        <a:bodyPr/>
        <a:lstStyle/>
        <a:p>
          <a:endParaRPr lang="en-US"/>
        </a:p>
      </dgm:t>
    </dgm:pt>
    <dgm:pt modelId="{D07D4A1F-4F03-614D-8666-4A6D87F4A4C7}" type="sibTrans" cxnId="{F0A65F3A-08E3-674E-86BD-D2D8C4AFA193}">
      <dgm:prSet/>
      <dgm:spPr/>
      <dgm:t>
        <a:bodyPr/>
        <a:lstStyle/>
        <a:p>
          <a:endParaRPr lang="en-US"/>
        </a:p>
      </dgm:t>
    </dgm:pt>
    <dgm:pt modelId="{2875F2E2-D2DF-9E44-A560-6E63D751235B}">
      <dgm:prSet phldrT="[Text]"/>
      <dgm:spPr/>
      <dgm:t>
        <a:bodyPr/>
        <a:lstStyle/>
        <a:p>
          <a:r>
            <a:rPr lang="en-US" dirty="0" smtClean="0">
              <a:solidFill>
                <a:schemeClr val="tx1"/>
              </a:solidFill>
            </a:rPr>
            <a:t>MECCANISMO PERCETTIVO: STIMOLI E RELAZIONI SPAZIO/TEMPORALI</a:t>
          </a:r>
        </a:p>
        <a:p>
          <a:endParaRPr lang="en-US" dirty="0">
            <a:solidFill>
              <a:schemeClr val="tx1"/>
            </a:solidFill>
          </a:endParaRPr>
        </a:p>
      </dgm:t>
    </dgm:pt>
    <dgm:pt modelId="{874E4FE7-27D9-0140-8E2C-F1A1E58B2AF0}" type="sibTrans" cxnId="{1A7E6C8E-1191-FF4F-96E3-69EBBD853736}">
      <dgm:prSet/>
      <dgm:spPr/>
      <dgm:t>
        <a:bodyPr/>
        <a:lstStyle/>
        <a:p>
          <a:endParaRPr lang="en-US"/>
        </a:p>
      </dgm:t>
    </dgm:pt>
    <dgm:pt modelId="{877C332A-1D11-F242-B3FC-919738C392E6}" type="parTrans" cxnId="{1A7E6C8E-1191-FF4F-96E3-69EBBD853736}">
      <dgm:prSet/>
      <dgm:spPr/>
      <dgm:t>
        <a:bodyPr/>
        <a:lstStyle/>
        <a:p>
          <a:endParaRPr lang="en-US"/>
        </a:p>
      </dgm:t>
    </dgm:pt>
    <dgm:pt modelId="{81D29E7B-BD12-4048-9B24-C616860F77E0}">
      <dgm:prSet phldrT="[Text]"/>
      <dgm:spPr/>
      <dgm:t>
        <a:bodyPr/>
        <a:lstStyle/>
        <a:p>
          <a:r>
            <a:rPr lang="en-US" b="1" dirty="0" smtClean="0"/>
            <a:t>ANALIZZARE - DECIDERE</a:t>
          </a:r>
          <a:endParaRPr lang="en-US" b="1" dirty="0"/>
        </a:p>
      </dgm:t>
    </dgm:pt>
    <dgm:pt modelId="{90AD57A4-A580-464E-B70D-7A0163E2603D}" type="parTrans" cxnId="{83F97B91-D4C3-1F48-B166-756A518AB4C8}">
      <dgm:prSet/>
      <dgm:spPr/>
      <dgm:t>
        <a:bodyPr/>
        <a:lstStyle/>
        <a:p>
          <a:endParaRPr lang="en-US"/>
        </a:p>
      </dgm:t>
    </dgm:pt>
    <dgm:pt modelId="{06080471-F74E-124C-8D99-A83BFD373792}" type="sibTrans" cxnId="{83F97B91-D4C3-1F48-B166-756A518AB4C8}">
      <dgm:prSet/>
      <dgm:spPr/>
      <dgm:t>
        <a:bodyPr/>
        <a:lstStyle/>
        <a:p>
          <a:endParaRPr lang="en-US"/>
        </a:p>
      </dgm:t>
    </dgm:pt>
    <dgm:pt modelId="{4CD358DD-B347-3144-8A44-2D3027879E35}">
      <dgm:prSet phldrT="[Text]"/>
      <dgm:spPr/>
      <dgm:t>
        <a:bodyPr/>
        <a:lstStyle/>
        <a:p>
          <a:r>
            <a:rPr lang="en-US" b="1" dirty="0" smtClean="0"/>
            <a:t>RISOLVERE LA SITUAZIONE DI GIOCO	</a:t>
          </a:r>
          <a:endParaRPr lang="en-US" b="1" dirty="0"/>
        </a:p>
      </dgm:t>
    </dgm:pt>
    <dgm:pt modelId="{D43C7449-2046-9F40-8165-EDBA80D87AA6}" type="parTrans" cxnId="{309BDF18-8EA8-1B43-B9A3-6EE1B8D27FB2}">
      <dgm:prSet/>
      <dgm:spPr/>
      <dgm:t>
        <a:bodyPr/>
        <a:lstStyle/>
        <a:p>
          <a:endParaRPr lang="en-US"/>
        </a:p>
      </dgm:t>
    </dgm:pt>
    <dgm:pt modelId="{F7A3E6A8-5042-7A4E-95C0-E7A1B5E37219}" type="sibTrans" cxnId="{309BDF18-8EA8-1B43-B9A3-6EE1B8D27FB2}">
      <dgm:prSet/>
      <dgm:spPr/>
      <dgm:t>
        <a:bodyPr/>
        <a:lstStyle/>
        <a:p>
          <a:endParaRPr lang="en-US"/>
        </a:p>
      </dgm:t>
    </dgm:pt>
    <dgm:pt modelId="{BBBEAE61-8BB1-7B41-A4FF-555D99D1463A}" type="pres">
      <dgm:prSet presAssocID="{3AA0B434-4713-5C41-8DB6-A28D5566EAAD}" presName="Name0" presStyleCnt="0">
        <dgm:presLayoutVars>
          <dgm:dir/>
          <dgm:animLvl val="lvl"/>
          <dgm:resizeHandles val="exact"/>
        </dgm:presLayoutVars>
      </dgm:prSet>
      <dgm:spPr/>
      <dgm:t>
        <a:bodyPr/>
        <a:lstStyle/>
        <a:p>
          <a:endParaRPr lang="en-US"/>
        </a:p>
      </dgm:t>
    </dgm:pt>
    <dgm:pt modelId="{F767A69C-4134-C84C-A905-3FAA527C59FE}" type="pres">
      <dgm:prSet presAssocID="{FA3DEDC5-CF49-E144-AEDE-2DAC5C52210B}" presName="boxAndChildren" presStyleCnt="0"/>
      <dgm:spPr/>
    </dgm:pt>
    <dgm:pt modelId="{55742E91-81E4-474C-A00E-9D92CB247171}" type="pres">
      <dgm:prSet presAssocID="{FA3DEDC5-CF49-E144-AEDE-2DAC5C52210B}" presName="parentTextBox" presStyleLbl="node1" presStyleIdx="0" presStyleCnt="3"/>
      <dgm:spPr/>
      <dgm:t>
        <a:bodyPr/>
        <a:lstStyle/>
        <a:p>
          <a:endParaRPr lang="en-US"/>
        </a:p>
      </dgm:t>
    </dgm:pt>
    <dgm:pt modelId="{325F7874-709E-1E4C-94B5-927C9154AA07}" type="pres">
      <dgm:prSet presAssocID="{FA3DEDC5-CF49-E144-AEDE-2DAC5C52210B}" presName="entireBox" presStyleLbl="node1" presStyleIdx="0" presStyleCnt="3"/>
      <dgm:spPr/>
      <dgm:t>
        <a:bodyPr/>
        <a:lstStyle/>
        <a:p>
          <a:endParaRPr lang="en-US"/>
        </a:p>
      </dgm:t>
    </dgm:pt>
    <dgm:pt modelId="{366A5C5C-5C98-C543-B664-6C0E1DC7609A}" type="pres">
      <dgm:prSet presAssocID="{FA3DEDC5-CF49-E144-AEDE-2DAC5C52210B}" presName="descendantBox" presStyleCnt="0"/>
      <dgm:spPr/>
    </dgm:pt>
    <dgm:pt modelId="{F1B55224-7AC6-5A4E-82DC-DCD005CB9104}" type="pres">
      <dgm:prSet presAssocID="{FD836174-5565-874B-B6FB-CD3C7D729B4A}" presName="childTextBox" presStyleLbl="fgAccFollowNode1" presStyleIdx="0" presStyleCnt="9" custLinFactNeighborX="-147" custLinFactNeighborY="4504">
        <dgm:presLayoutVars>
          <dgm:bulletEnabled val="1"/>
        </dgm:presLayoutVars>
      </dgm:prSet>
      <dgm:spPr/>
      <dgm:t>
        <a:bodyPr/>
        <a:lstStyle/>
        <a:p>
          <a:endParaRPr lang="en-US"/>
        </a:p>
      </dgm:t>
    </dgm:pt>
    <dgm:pt modelId="{2DA29256-09A5-F24F-89B5-EBE661BA58E3}" type="pres">
      <dgm:prSet presAssocID="{4CD358DD-B347-3144-8A44-2D3027879E35}" presName="childTextBox" presStyleLbl="fgAccFollowNode1" presStyleIdx="1" presStyleCnt="9">
        <dgm:presLayoutVars>
          <dgm:bulletEnabled val="1"/>
        </dgm:presLayoutVars>
      </dgm:prSet>
      <dgm:spPr/>
      <dgm:t>
        <a:bodyPr/>
        <a:lstStyle/>
        <a:p>
          <a:endParaRPr lang="en-US"/>
        </a:p>
      </dgm:t>
    </dgm:pt>
    <dgm:pt modelId="{A28F062C-5CDA-8742-9205-D1AB1625949B}" type="pres">
      <dgm:prSet presAssocID="{9880DB89-6A83-A94F-8CE1-F563518F2908}" presName="childTextBox" presStyleLbl="fgAccFollowNode1" presStyleIdx="2" presStyleCnt="9">
        <dgm:presLayoutVars>
          <dgm:bulletEnabled val="1"/>
        </dgm:presLayoutVars>
      </dgm:prSet>
      <dgm:spPr/>
      <dgm:t>
        <a:bodyPr/>
        <a:lstStyle/>
        <a:p>
          <a:endParaRPr lang="en-US"/>
        </a:p>
      </dgm:t>
    </dgm:pt>
    <dgm:pt modelId="{E8C73DD6-A4EA-174D-8555-E79E4F27EA9D}" type="pres">
      <dgm:prSet presAssocID="{AD33520D-BA48-D04D-8D5F-AEBA44B55A48}" presName="sp" presStyleCnt="0"/>
      <dgm:spPr/>
    </dgm:pt>
    <dgm:pt modelId="{909E90EF-848A-CC47-8999-BC6FCF35388E}" type="pres">
      <dgm:prSet presAssocID="{B4DB498C-7D6E-0C48-811D-BBCA028CD2EA}" presName="arrowAndChildren" presStyleCnt="0"/>
      <dgm:spPr/>
    </dgm:pt>
    <dgm:pt modelId="{A2B4DA93-43C6-BA4C-BC72-50C09D3C9559}" type="pres">
      <dgm:prSet presAssocID="{B4DB498C-7D6E-0C48-811D-BBCA028CD2EA}" presName="parentTextArrow" presStyleLbl="node1" presStyleIdx="0" presStyleCnt="3"/>
      <dgm:spPr/>
      <dgm:t>
        <a:bodyPr/>
        <a:lstStyle/>
        <a:p>
          <a:endParaRPr lang="en-US"/>
        </a:p>
      </dgm:t>
    </dgm:pt>
    <dgm:pt modelId="{A4261A97-B10A-544D-AFDB-F32BD46B24BF}" type="pres">
      <dgm:prSet presAssocID="{B4DB498C-7D6E-0C48-811D-BBCA028CD2EA}" presName="arrow" presStyleLbl="node1" presStyleIdx="1" presStyleCnt="3"/>
      <dgm:spPr/>
      <dgm:t>
        <a:bodyPr/>
        <a:lstStyle/>
        <a:p>
          <a:endParaRPr lang="en-US"/>
        </a:p>
      </dgm:t>
    </dgm:pt>
    <dgm:pt modelId="{87EA6FC0-AFE2-414B-85DB-338D20805A4A}" type="pres">
      <dgm:prSet presAssocID="{B4DB498C-7D6E-0C48-811D-BBCA028CD2EA}" presName="descendantArrow" presStyleCnt="0"/>
      <dgm:spPr/>
    </dgm:pt>
    <dgm:pt modelId="{743E8D09-8532-3044-92B9-C8E471F11FA9}" type="pres">
      <dgm:prSet presAssocID="{C2997C5D-2F76-F14F-812C-B9B4D80EABA1}" presName="childTextArrow" presStyleLbl="fgAccFollowNode1" presStyleIdx="3" presStyleCnt="9">
        <dgm:presLayoutVars>
          <dgm:bulletEnabled val="1"/>
        </dgm:presLayoutVars>
      </dgm:prSet>
      <dgm:spPr/>
      <dgm:t>
        <a:bodyPr/>
        <a:lstStyle/>
        <a:p>
          <a:endParaRPr lang="en-US"/>
        </a:p>
      </dgm:t>
    </dgm:pt>
    <dgm:pt modelId="{D7524CFE-20AA-3943-A001-7E7751FD60EB}" type="pres">
      <dgm:prSet presAssocID="{81D29E7B-BD12-4048-9B24-C616860F77E0}" presName="childTextArrow" presStyleLbl="fgAccFollowNode1" presStyleIdx="4" presStyleCnt="9">
        <dgm:presLayoutVars>
          <dgm:bulletEnabled val="1"/>
        </dgm:presLayoutVars>
      </dgm:prSet>
      <dgm:spPr/>
      <dgm:t>
        <a:bodyPr/>
        <a:lstStyle/>
        <a:p>
          <a:endParaRPr lang="en-US"/>
        </a:p>
      </dgm:t>
    </dgm:pt>
    <dgm:pt modelId="{2E65A255-122E-3A44-89BA-E26F2080A1AB}" type="pres">
      <dgm:prSet presAssocID="{82084DE3-2004-B940-9573-D8A9042C4EAB}" presName="childTextArrow" presStyleLbl="fgAccFollowNode1" presStyleIdx="5" presStyleCnt="9">
        <dgm:presLayoutVars>
          <dgm:bulletEnabled val="1"/>
        </dgm:presLayoutVars>
      </dgm:prSet>
      <dgm:spPr/>
      <dgm:t>
        <a:bodyPr/>
        <a:lstStyle/>
        <a:p>
          <a:endParaRPr lang="en-US"/>
        </a:p>
      </dgm:t>
    </dgm:pt>
    <dgm:pt modelId="{EC854F3B-ABED-EA4C-AB2D-E16289587CDA}" type="pres">
      <dgm:prSet presAssocID="{874E4FE7-27D9-0140-8E2C-F1A1E58B2AF0}" presName="sp" presStyleCnt="0"/>
      <dgm:spPr/>
    </dgm:pt>
    <dgm:pt modelId="{5B62BA6F-A775-E041-BDAE-D8CC3AAD23DD}" type="pres">
      <dgm:prSet presAssocID="{2875F2E2-D2DF-9E44-A560-6E63D751235B}" presName="arrowAndChildren" presStyleCnt="0"/>
      <dgm:spPr/>
    </dgm:pt>
    <dgm:pt modelId="{0358E1B9-60BD-BD41-952C-23712153322A}" type="pres">
      <dgm:prSet presAssocID="{2875F2E2-D2DF-9E44-A560-6E63D751235B}" presName="parentTextArrow" presStyleLbl="node1" presStyleIdx="1" presStyleCnt="3"/>
      <dgm:spPr/>
      <dgm:t>
        <a:bodyPr/>
        <a:lstStyle/>
        <a:p>
          <a:endParaRPr lang="en-US"/>
        </a:p>
      </dgm:t>
    </dgm:pt>
    <dgm:pt modelId="{BB74BB5E-C07E-824D-B56D-E64A4150D7DE}" type="pres">
      <dgm:prSet presAssocID="{2875F2E2-D2DF-9E44-A560-6E63D751235B}" presName="arrow" presStyleLbl="node1" presStyleIdx="2" presStyleCnt="3" custLinFactNeighborY="-3336"/>
      <dgm:spPr/>
      <dgm:t>
        <a:bodyPr/>
        <a:lstStyle/>
        <a:p>
          <a:endParaRPr lang="en-US"/>
        </a:p>
      </dgm:t>
    </dgm:pt>
    <dgm:pt modelId="{DF097BD4-EF92-7745-B27B-CB00EF7CACCE}" type="pres">
      <dgm:prSet presAssocID="{2875F2E2-D2DF-9E44-A560-6E63D751235B}" presName="descendantArrow" presStyleCnt="0"/>
      <dgm:spPr/>
    </dgm:pt>
    <dgm:pt modelId="{B676EEBE-A8E9-134D-A3ED-79833E501279}" type="pres">
      <dgm:prSet presAssocID="{785709D7-9F64-BF43-B44A-DA40339E4CE7}" presName="childTextArrow" presStyleLbl="fgAccFollowNode1" presStyleIdx="6" presStyleCnt="9" custLinFactNeighborX="-3107">
        <dgm:presLayoutVars>
          <dgm:bulletEnabled val="1"/>
        </dgm:presLayoutVars>
      </dgm:prSet>
      <dgm:spPr/>
      <dgm:t>
        <a:bodyPr/>
        <a:lstStyle/>
        <a:p>
          <a:endParaRPr lang="en-US"/>
        </a:p>
      </dgm:t>
    </dgm:pt>
    <dgm:pt modelId="{B15CF9B1-9CCC-7A4C-9F90-F18047E67ADD}" type="pres">
      <dgm:prSet presAssocID="{4AA68C92-9EFD-F243-BB46-39B05190A3D5}" presName="childTextArrow" presStyleLbl="fgAccFollowNode1" presStyleIdx="7" presStyleCnt="9">
        <dgm:presLayoutVars>
          <dgm:bulletEnabled val="1"/>
        </dgm:presLayoutVars>
      </dgm:prSet>
      <dgm:spPr/>
      <dgm:t>
        <a:bodyPr/>
        <a:lstStyle/>
        <a:p>
          <a:endParaRPr lang="en-US"/>
        </a:p>
      </dgm:t>
    </dgm:pt>
    <dgm:pt modelId="{7508C2F0-5CD6-EF4A-A3BF-921A7424DE0D}" type="pres">
      <dgm:prSet presAssocID="{0662320A-880C-0843-AA46-1464844CA9CB}" presName="childTextArrow" presStyleLbl="fgAccFollowNode1" presStyleIdx="8" presStyleCnt="9" custScaleX="100001">
        <dgm:presLayoutVars>
          <dgm:bulletEnabled val="1"/>
        </dgm:presLayoutVars>
      </dgm:prSet>
      <dgm:spPr/>
      <dgm:t>
        <a:bodyPr/>
        <a:lstStyle/>
        <a:p>
          <a:endParaRPr lang="en-US"/>
        </a:p>
      </dgm:t>
    </dgm:pt>
  </dgm:ptLst>
  <dgm:cxnLst>
    <dgm:cxn modelId="{83F97B91-D4C3-1F48-B166-756A518AB4C8}" srcId="{B4DB498C-7D6E-0C48-811D-BBCA028CD2EA}" destId="{81D29E7B-BD12-4048-9B24-C616860F77E0}" srcOrd="1" destOrd="0" parTransId="{90AD57A4-A580-464E-B70D-7A0163E2603D}" sibTransId="{06080471-F74E-124C-8D99-A83BFD373792}"/>
    <dgm:cxn modelId="{02E24422-1930-3B4E-8FF1-1A6BE792C490}" type="presOf" srcId="{2875F2E2-D2DF-9E44-A560-6E63D751235B}" destId="{0358E1B9-60BD-BD41-952C-23712153322A}" srcOrd="0" destOrd="0" presId="urn:microsoft.com/office/officeart/2005/8/layout/process4"/>
    <dgm:cxn modelId="{AFFEA0EB-0318-4440-A618-A9F52A8552F7}" srcId="{2875F2E2-D2DF-9E44-A560-6E63D751235B}" destId="{0662320A-880C-0843-AA46-1464844CA9CB}" srcOrd="2" destOrd="0" parTransId="{F49C1263-82F9-A048-9177-9935D51D6C04}" sibTransId="{20E1A511-E51C-AB49-A8DD-10C059977FB1}"/>
    <dgm:cxn modelId="{5796C059-3D75-6E47-A18A-3E87949ADE01}" type="presOf" srcId="{B4DB498C-7D6E-0C48-811D-BBCA028CD2EA}" destId="{A4261A97-B10A-544D-AFDB-F32BD46B24BF}" srcOrd="1" destOrd="0" presId="urn:microsoft.com/office/officeart/2005/8/layout/process4"/>
    <dgm:cxn modelId="{E44D933F-D91D-BC4D-A8B3-2FADE9B30250}" srcId="{3AA0B434-4713-5C41-8DB6-A28D5566EAAD}" destId="{FA3DEDC5-CF49-E144-AEDE-2DAC5C52210B}" srcOrd="2" destOrd="0" parTransId="{C326172B-DE7C-914C-BCC3-40F35F9DB8B3}" sibTransId="{C215E9FA-047B-2F43-AAD9-C43C2D518492}"/>
    <dgm:cxn modelId="{993A24B3-1E54-D341-8518-44C93622EF18}" srcId="{3AA0B434-4713-5C41-8DB6-A28D5566EAAD}" destId="{B4DB498C-7D6E-0C48-811D-BBCA028CD2EA}" srcOrd="1" destOrd="0" parTransId="{D61FBACA-D22D-C84C-92C2-68CC11317022}" sibTransId="{AD33520D-BA48-D04D-8D5F-AEBA44B55A48}"/>
    <dgm:cxn modelId="{EAD6D58B-0FE2-A249-A730-A43B99685D03}" srcId="{2875F2E2-D2DF-9E44-A560-6E63D751235B}" destId="{785709D7-9F64-BF43-B44A-DA40339E4CE7}" srcOrd="0" destOrd="0" parTransId="{B8D0B491-52F1-114A-B52F-B1CAEF7B8E42}" sibTransId="{E7B4CDC8-A77A-7A4C-A408-AA3173B91AC5}"/>
    <dgm:cxn modelId="{35ABD639-952E-784F-A83E-1E5E48CD37E6}" type="presOf" srcId="{82084DE3-2004-B940-9573-D8A9042C4EAB}" destId="{2E65A255-122E-3A44-89BA-E26F2080A1AB}" srcOrd="0" destOrd="0" presId="urn:microsoft.com/office/officeart/2005/8/layout/process4"/>
    <dgm:cxn modelId="{F8872BC6-23DA-A243-AF0F-A7BCC13783BA}" type="presOf" srcId="{2875F2E2-D2DF-9E44-A560-6E63D751235B}" destId="{BB74BB5E-C07E-824D-B56D-E64A4150D7DE}" srcOrd="1" destOrd="0" presId="urn:microsoft.com/office/officeart/2005/8/layout/process4"/>
    <dgm:cxn modelId="{309BDF18-8EA8-1B43-B9A3-6EE1B8D27FB2}" srcId="{FA3DEDC5-CF49-E144-AEDE-2DAC5C52210B}" destId="{4CD358DD-B347-3144-8A44-2D3027879E35}" srcOrd="1" destOrd="0" parTransId="{D43C7449-2046-9F40-8165-EDBA80D87AA6}" sibTransId="{F7A3E6A8-5042-7A4E-95C0-E7A1B5E37219}"/>
    <dgm:cxn modelId="{CEBC496C-60D7-6C4A-93A1-967D80C8EDDD}" type="presOf" srcId="{3AA0B434-4713-5C41-8DB6-A28D5566EAAD}" destId="{BBBEAE61-8BB1-7B41-A4FF-555D99D1463A}" srcOrd="0" destOrd="0" presId="urn:microsoft.com/office/officeart/2005/8/layout/process4"/>
    <dgm:cxn modelId="{7A9C57E4-F8C8-4041-8DC4-F25278A76090}" type="presOf" srcId="{FA3DEDC5-CF49-E144-AEDE-2DAC5C52210B}" destId="{325F7874-709E-1E4C-94B5-927C9154AA07}" srcOrd="1" destOrd="0" presId="urn:microsoft.com/office/officeart/2005/8/layout/process4"/>
    <dgm:cxn modelId="{B12D875B-6BBD-3349-BDE1-50BBABC91E14}" srcId="{FA3DEDC5-CF49-E144-AEDE-2DAC5C52210B}" destId="{9880DB89-6A83-A94F-8CE1-F563518F2908}" srcOrd="2" destOrd="0" parTransId="{8EF6CAFD-5219-9348-8327-AF07307DCA02}" sibTransId="{0231C0C4-13A1-194F-99EC-A3E16C323C6E}"/>
    <dgm:cxn modelId="{0CDC63BD-FB27-2249-A56B-FCB343B8FFAF}" type="presOf" srcId="{C2997C5D-2F76-F14F-812C-B9B4D80EABA1}" destId="{743E8D09-8532-3044-92B9-C8E471F11FA9}" srcOrd="0" destOrd="0" presId="urn:microsoft.com/office/officeart/2005/8/layout/process4"/>
    <dgm:cxn modelId="{C6D7E7EE-E659-DE49-9998-A9AEA0AE51B7}" srcId="{B4DB498C-7D6E-0C48-811D-BBCA028CD2EA}" destId="{82084DE3-2004-B940-9573-D8A9042C4EAB}" srcOrd="2" destOrd="0" parTransId="{F35FED22-0D88-B446-AA95-FDC9603BC3BF}" sibTransId="{1400B272-A2B7-D44A-B192-0224B34666E6}"/>
    <dgm:cxn modelId="{41E552D0-990F-D949-8AFD-E402B88C419A}" type="presOf" srcId="{4CD358DD-B347-3144-8A44-2D3027879E35}" destId="{2DA29256-09A5-F24F-89B5-EBE661BA58E3}" srcOrd="0" destOrd="0" presId="urn:microsoft.com/office/officeart/2005/8/layout/process4"/>
    <dgm:cxn modelId="{BA45EB9D-8572-774E-9E8A-47A1E417022E}" type="presOf" srcId="{FD836174-5565-874B-B6FB-CD3C7D729B4A}" destId="{F1B55224-7AC6-5A4E-82DC-DCD005CB9104}" srcOrd="0" destOrd="0" presId="urn:microsoft.com/office/officeart/2005/8/layout/process4"/>
    <dgm:cxn modelId="{A1AB7DFC-B8DC-5D4B-A458-B4F90A3697FC}" type="presOf" srcId="{0662320A-880C-0843-AA46-1464844CA9CB}" destId="{7508C2F0-5CD6-EF4A-A3BF-921A7424DE0D}" srcOrd="0" destOrd="0" presId="urn:microsoft.com/office/officeart/2005/8/layout/process4"/>
    <dgm:cxn modelId="{A774D059-9EC0-884A-B76A-8FA5FB152E7B}" type="presOf" srcId="{FA3DEDC5-CF49-E144-AEDE-2DAC5C52210B}" destId="{55742E91-81E4-474C-A00E-9D92CB247171}" srcOrd="0" destOrd="0" presId="urn:microsoft.com/office/officeart/2005/8/layout/process4"/>
    <dgm:cxn modelId="{20BEF814-164C-FF44-B77C-4ECD5247493E}" type="presOf" srcId="{B4DB498C-7D6E-0C48-811D-BBCA028CD2EA}" destId="{A2B4DA93-43C6-BA4C-BC72-50C09D3C9559}" srcOrd="0" destOrd="0" presId="urn:microsoft.com/office/officeart/2005/8/layout/process4"/>
    <dgm:cxn modelId="{638E66D5-9D2D-5343-A183-861D1B6EDCC4}" type="presOf" srcId="{4AA68C92-9EFD-F243-BB46-39B05190A3D5}" destId="{B15CF9B1-9CCC-7A4C-9F90-F18047E67ADD}" srcOrd="0" destOrd="0" presId="urn:microsoft.com/office/officeart/2005/8/layout/process4"/>
    <dgm:cxn modelId="{1E6F7AAD-37EA-BE47-B961-F8333B58B04E}" type="presOf" srcId="{9880DB89-6A83-A94F-8CE1-F563518F2908}" destId="{A28F062C-5CDA-8742-9205-D1AB1625949B}" srcOrd="0" destOrd="0" presId="urn:microsoft.com/office/officeart/2005/8/layout/process4"/>
    <dgm:cxn modelId="{C5D98680-A741-EA41-B488-0634A0E703A4}" srcId="{B4DB498C-7D6E-0C48-811D-BBCA028CD2EA}" destId="{C2997C5D-2F76-F14F-812C-B9B4D80EABA1}" srcOrd="0" destOrd="0" parTransId="{8B49BF61-9DC5-AA42-AF66-6C7738312F6B}" sibTransId="{DC9F1AE0-E41B-874C-A4A5-CF9F9506CB91}"/>
    <dgm:cxn modelId="{1A7E6C8E-1191-FF4F-96E3-69EBBD853736}" srcId="{3AA0B434-4713-5C41-8DB6-A28D5566EAAD}" destId="{2875F2E2-D2DF-9E44-A560-6E63D751235B}" srcOrd="0" destOrd="0" parTransId="{877C332A-1D11-F242-B3FC-919738C392E6}" sibTransId="{874E4FE7-27D9-0140-8E2C-F1A1E58B2AF0}"/>
    <dgm:cxn modelId="{A103DAEB-80AE-D44F-9C3B-098DBB10E1C4}" type="presOf" srcId="{81D29E7B-BD12-4048-9B24-C616860F77E0}" destId="{D7524CFE-20AA-3943-A001-7E7751FD60EB}" srcOrd="0" destOrd="0" presId="urn:microsoft.com/office/officeart/2005/8/layout/process4"/>
    <dgm:cxn modelId="{E85234D4-E15D-AC4A-A5E7-4E1A6013214E}" type="presOf" srcId="{785709D7-9F64-BF43-B44A-DA40339E4CE7}" destId="{B676EEBE-A8E9-134D-A3ED-79833E501279}" srcOrd="0" destOrd="0" presId="urn:microsoft.com/office/officeart/2005/8/layout/process4"/>
    <dgm:cxn modelId="{F0A65F3A-08E3-674E-86BD-D2D8C4AFA193}" srcId="{2875F2E2-D2DF-9E44-A560-6E63D751235B}" destId="{4AA68C92-9EFD-F243-BB46-39B05190A3D5}" srcOrd="1" destOrd="0" parTransId="{88340624-9959-E242-92E3-30AF936D6E8B}" sibTransId="{D07D4A1F-4F03-614D-8666-4A6D87F4A4C7}"/>
    <dgm:cxn modelId="{851E9B44-873B-0347-AB0B-C577A0A60029}" srcId="{FA3DEDC5-CF49-E144-AEDE-2DAC5C52210B}" destId="{FD836174-5565-874B-B6FB-CD3C7D729B4A}" srcOrd="0" destOrd="0" parTransId="{46463822-CA7D-CD4F-A348-946F8DE81F26}" sibTransId="{50377D1B-A6A6-8545-809E-188727378FE7}"/>
    <dgm:cxn modelId="{C7570406-8CF6-D546-8A8A-94354066A4A2}" type="presParOf" srcId="{BBBEAE61-8BB1-7B41-A4FF-555D99D1463A}" destId="{F767A69C-4134-C84C-A905-3FAA527C59FE}" srcOrd="0" destOrd="0" presId="urn:microsoft.com/office/officeart/2005/8/layout/process4"/>
    <dgm:cxn modelId="{6A974109-96BA-0E4E-9F76-7522A96B7554}" type="presParOf" srcId="{F767A69C-4134-C84C-A905-3FAA527C59FE}" destId="{55742E91-81E4-474C-A00E-9D92CB247171}" srcOrd="0" destOrd="0" presId="urn:microsoft.com/office/officeart/2005/8/layout/process4"/>
    <dgm:cxn modelId="{1CD07F83-316E-DA44-B9F7-D0EA246B374A}" type="presParOf" srcId="{F767A69C-4134-C84C-A905-3FAA527C59FE}" destId="{325F7874-709E-1E4C-94B5-927C9154AA07}" srcOrd="1" destOrd="0" presId="urn:microsoft.com/office/officeart/2005/8/layout/process4"/>
    <dgm:cxn modelId="{7548B8F7-9A25-4646-8213-38F7B5549DAC}" type="presParOf" srcId="{F767A69C-4134-C84C-A905-3FAA527C59FE}" destId="{366A5C5C-5C98-C543-B664-6C0E1DC7609A}" srcOrd="2" destOrd="0" presId="urn:microsoft.com/office/officeart/2005/8/layout/process4"/>
    <dgm:cxn modelId="{761AF875-037F-4846-812A-B85C4AC81676}" type="presParOf" srcId="{366A5C5C-5C98-C543-B664-6C0E1DC7609A}" destId="{F1B55224-7AC6-5A4E-82DC-DCD005CB9104}" srcOrd="0" destOrd="0" presId="urn:microsoft.com/office/officeart/2005/8/layout/process4"/>
    <dgm:cxn modelId="{792CC42F-0403-194A-B1FD-903FDB8141F5}" type="presParOf" srcId="{366A5C5C-5C98-C543-B664-6C0E1DC7609A}" destId="{2DA29256-09A5-F24F-89B5-EBE661BA58E3}" srcOrd="1" destOrd="0" presId="urn:microsoft.com/office/officeart/2005/8/layout/process4"/>
    <dgm:cxn modelId="{CB4DD4FA-8B0D-B44C-B860-659948C1DB37}" type="presParOf" srcId="{366A5C5C-5C98-C543-B664-6C0E1DC7609A}" destId="{A28F062C-5CDA-8742-9205-D1AB1625949B}" srcOrd="2" destOrd="0" presId="urn:microsoft.com/office/officeart/2005/8/layout/process4"/>
    <dgm:cxn modelId="{AA8818D6-B8E5-654F-9169-7ABD27C80204}" type="presParOf" srcId="{BBBEAE61-8BB1-7B41-A4FF-555D99D1463A}" destId="{E8C73DD6-A4EA-174D-8555-E79E4F27EA9D}" srcOrd="1" destOrd="0" presId="urn:microsoft.com/office/officeart/2005/8/layout/process4"/>
    <dgm:cxn modelId="{52288074-F26A-9F41-AF8D-0354FD85E36D}" type="presParOf" srcId="{BBBEAE61-8BB1-7B41-A4FF-555D99D1463A}" destId="{909E90EF-848A-CC47-8999-BC6FCF35388E}" srcOrd="2" destOrd="0" presId="urn:microsoft.com/office/officeart/2005/8/layout/process4"/>
    <dgm:cxn modelId="{80E2453F-1CA0-4549-81AB-5308E1194808}" type="presParOf" srcId="{909E90EF-848A-CC47-8999-BC6FCF35388E}" destId="{A2B4DA93-43C6-BA4C-BC72-50C09D3C9559}" srcOrd="0" destOrd="0" presId="urn:microsoft.com/office/officeart/2005/8/layout/process4"/>
    <dgm:cxn modelId="{0D3B3AD4-A6FD-3240-9963-42D8916B6E56}" type="presParOf" srcId="{909E90EF-848A-CC47-8999-BC6FCF35388E}" destId="{A4261A97-B10A-544D-AFDB-F32BD46B24BF}" srcOrd="1" destOrd="0" presId="urn:microsoft.com/office/officeart/2005/8/layout/process4"/>
    <dgm:cxn modelId="{AFF668F9-6BA4-DC41-B785-5CEDE4D37C2C}" type="presParOf" srcId="{909E90EF-848A-CC47-8999-BC6FCF35388E}" destId="{87EA6FC0-AFE2-414B-85DB-338D20805A4A}" srcOrd="2" destOrd="0" presId="urn:microsoft.com/office/officeart/2005/8/layout/process4"/>
    <dgm:cxn modelId="{C0E2326D-798B-4949-9FD8-DEA9F1233D6E}" type="presParOf" srcId="{87EA6FC0-AFE2-414B-85DB-338D20805A4A}" destId="{743E8D09-8532-3044-92B9-C8E471F11FA9}" srcOrd="0" destOrd="0" presId="urn:microsoft.com/office/officeart/2005/8/layout/process4"/>
    <dgm:cxn modelId="{F09AFB28-7FA3-3940-A48E-14C3D417B679}" type="presParOf" srcId="{87EA6FC0-AFE2-414B-85DB-338D20805A4A}" destId="{D7524CFE-20AA-3943-A001-7E7751FD60EB}" srcOrd="1" destOrd="0" presId="urn:microsoft.com/office/officeart/2005/8/layout/process4"/>
    <dgm:cxn modelId="{38E72394-4BB6-1E40-8D99-C332E84AEE53}" type="presParOf" srcId="{87EA6FC0-AFE2-414B-85DB-338D20805A4A}" destId="{2E65A255-122E-3A44-89BA-E26F2080A1AB}" srcOrd="2" destOrd="0" presId="urn:microsoft.com/office/officeart/2005/8/layout/process4"/>
    <dgm:cxn modelId="{259A0E27-3EE3-E043-A9F8-0CFAE7B1F488}" type="presParOf" srcId="{BBBEAE61-8BB1-7B41-A4FF-555D99D1463A}" destId="{EC854F3B-ABED-EA4C-AB2D-E16289587CDA}" srcOrd="3" destOrd="0" presId="urn:microsoft.com/office/officeart/2005/8/layout/process4"/>
    <dgm:cxn modelId="{5C5D87EF-B793-204F-9841-BD33026565CE}" type="presParOf" srcId="{BBBEAE61-8BB1-7B41-A4FF-555D99D1463A}" destId="{5B62BA6F-A775-E041-BDAE-D8CC3AAD23DD}" srcOrd="4" destOrd="0" presId="urn:microsoft.com/office/officeart/2005/8/layout/process4"/>
    <dgm:cxn modelId="{4054A26E-59B8-AF48-BD82-C0012505CF73}" type="presParOf" srcId="{5B62BA6F-A775-E041-BDAE-D8CC3AAD23DD}" destId="{0358E1B9-60BD-BD41-952C-23712153322A}" srcOrd="0" destOrd="0" presId="urn:microsoft.com/office/officeart/2005/8/layout/process4"/>
    <dgm:cxn modelId="{7349D0B5-F7BA-7B44-82EB-AFCFC87D39CF}" type="presParOf" srcId="{5B62BA6F-A775-E041-BDAE-D8CC3AAD23DD}" destId="{BB74BB5E-C07E-824D-B56D-E64A4150D7DE}" srcOrd="1" destOrd="0" presId="urn:microsoft.com/office/officeart/2005/8/layout/process4"/>
    <dgm:cxn modelId="{894A83AC-1501-914B-A5D8-A1AEB898D1FF}" type="presParOf" srcId="{5B62BA6F-A775-E041-BDAE-D8CC3AAD23DD}" destId="{DF097BD4-EF92-7745-B27B-CB00EF7CACCE}" srcOrd="2" destOrd="0" presId="urn:microsoft.com/office/officeart/2005/8/layout/process4"/>
    <dgm:cxn modelId="{0240730E-02BC-6D4E-8135-59822E23D49E}" type="presParOf" srcId="{DF097BD4-EF92-7745-B27B-CB00EF7CACCE}" destId="{B676EEBE-A8E9-134D-A3ED-79833E501279}" srcOrd="0" destOrd="0" presId="urn:microsoft.com/office/officeart/2005/8/layout/process4"/>
    <dgm:cxn modelId="{615C0D58-49F8-0F40-ABC3-E116F6570AC0}" type="presParOf" srcId="{DF097BD4-EF92-7745-B27B-CB00EF7CACCE}" destId="{B15CF9B1-9CCC-7A4C-9F90-F18047E67ADD}" srcOrd="1" destOrd="0" presId="urn:microsoft.com/office/officeart/2005/8/layout/process4"/>
    <dgm:cxn modelId="{D5214902-2B18-7547-8380-5C6E2749C713}" type="presParOf" srcId="{DF097BD4-EF92-7745-B27B-CB00EF7CACCE}" destId="{7508C2F0-5CD6-EF4A-A3BF-921A7424DE0D}" srcOrd="2" destOrd="0" presId="urn:microsoft.com/office/officeart/2005/8/layout/process4"/>
  </dgm:cxnLst>
  <dgm:bg>
    <a:solidFill>
      <a:srgbClr val="660066"/>
    </a:solidFill>
  </dgm:bg>
  <dgm:whole/>
</dgm:dataModel>
</file>

<file path=ppt/diagrams/data3.xml><?xml version="1.0" encoding="utf-8"?>
<dgm:dataModel xmlns:dgm="http://schemas.openxmlformats.org/drawingml/2006/diagram" xmlns:a="http://schemas.openxmlformats.org/drawingml/2006/main">
  <dgm:ptLst>
    <dgm:pt modelId="{0B309C1C-695B-E443-940A-67DC5A8E7649}" type="doc">
      <dgm:prSet loTypeId="urn:microsoft.com/office/officeart/2005/8/layout/equation1" loCatId="relationship" qsTypeId="urn:microsoft.com/office/officeart/2005/8/quickstyle/simple4" qsCatId="simple" csTypeId="urn:microsoft.com/office/officeart/2005/8/colors/accent1_2" csCatId="accent1" phldr="1"/>
      <dgm:spPr/>
    </dgm:pt>
    <dgm:pt modelId="{956B5B2B-A2C9-F34C-8A6C-DC39775E1D0A}">
      <dgm:prSet phldrT="[Text]"/>
      <dgm:spPr>
        <a:solidFill>
          <a:srgbClr val="800000"/>
        </a:solidFill>
      </dgm:spPr>
      <dgm:t>
        <a:bodyPr/>
        <a:lstStyle/>
        <a:p>
          <a:r>
            <a:rPr lang="en-US" dirty="0" smtClean="0">
              <a:solidFill>
                <a:schemeClr val="bg1"/>
              </a:solidFill>
            </a:rPr>
            <a:t>STIMOLO</a:t>
          </a:r>
          <a:endParaRPr lang="en-US" dirty="0">
            <a:solidFill>
              <a:schemeClr val="bg1"/>
            </a:solidFill>
          </a:endParaRPr>
        </a:p>
      </dgm:t>
    </dgm:pt>
    <dgm:pt modelId="{4E8A6D2B-56A4-F448-B53B-10C2FB293B1B}" type="parTrans" cxnId="{46D64457-B237-1A40-8889-06863DAAB494}">
      <dgm:prSet/>
      <dgm:spPr/>
      <dgm:t>
        <a:bodyPr/>
        <a:lstStyle/>
        <a:p>
          <a:endParaRPr lang="en-US"/>
        </a:p>
      </dgm:t>
    </dgm:pt>
    <dgm:pt modelId="{7C70C4F5-6609-6A48-BF20-AC0BC11265AF}" type="sibTrans" cxnId="{46D64457-B237-1A40-8889-06863DAAB494}">
      <dgm:prSet/>
      <dgm:spPr>
        <a:solidFill>
          <a:srgbClr val="FFFF00"/>
        </a:solidFill>
      </dgm:spPr>
      <dgm:t>
        <a:bodyPr/>
        <a:lstStyle/>
        <a:p>
          <a:endParaRPr lang="en-US"/>
        </a:p>
      </dgm:t>
    </dgm:pt>
    <dgm:pt modelId="{E4EC2F22-391F-0646-8FFA-C02FE9098F5C}">
      <dgm:prSet phldrT="[Text]"/>
      <dgm:spPr>
        <a:solidFill>
          <a:srgbClr val="008000"/>
        </a:solidFill>
      </dgm:spPr>
      <dgm:t>
        <a:bodyPr/>
        <a:lstStyle/>
        <a:p>
          <a:pPr algn="l"/>
          <a:r>
            <a:rPr lang="en-US" dirty="0" smtClean="0"/>
            <a:t>LIBERTA’ DI SCELTA	</a:t>
          </a:r>
          <a:endParaRPr lang="en-US" dirty="0"/>
        </a:p>
      </dgm:t>
    </dgm:pt>
    <dgm:pt modelId="{09961E2F-8E31-454C-A679-7A10C32A943C}" type="parTrans" cxnId="{3EE32576-DC60-4B4B-AD03-FD4E9F0453C6}">
      <dgm:prSet/>
      <dgm:spPr/>
      <dgm:t>
        <a:bodyPr/>
        <a:lstStyle/>
        <a:p>
          <a:endParaRPr lang="en-US"/>
        </a:p>
      </dgm:t>
    </dgm:pt>
    <dgm:pt modelId="{56F88C3C-B98F-B54E-B614-A5040D31F7BE}" type="sibTrans" cxnId="{3EE32576-DC60-4B4B-AD03-FD4E9F0453C6}">
      <dgm:prSet/>
      <dgm:spPr>
        <a:solidFill>
          <a:srgbClr val="FF6600"/>
        </a:solidFill>
      </dgm:spPr>
      <dgm:t>
        <a:bodyPr/>
        <a:lstStyle/>
        <a:p>
          <a:endParaRPr lang="en-US"/>
        </a:p>
      </dgm:t>
    </dgm:pt>
    <dgm:pt modelId="{4F8F4174-BAC5-9F49-98BE-E2FFE3379F40}">
      <dgm:prSet phldrT="[Text]"/>
      <dgm:spPr/>
      <dgm:t>
        <a:bodyPr/>
        <a:lstStyle/>
        <a:p>
          <a:r>
            <a:rPr lang="en-US" dirty="0" smtClean="0"/>
            <a:t>RISPOSTA</a:t>
          </a:r>
        </a:p>
        <a:p>
          <a:endParaRPr lang="en-US" dirty="0"/>
        </a:p>
      </dgm:t>
    </dgm:pt>
    <dgm:pt modelId="{6E0A0E69-D153-4B4F-8E6D-E56BE470D883}" type="parTrans" cxnId="{66067992-E65A-9A4A-B033-562C4FAA77B9}">
      <dgm:prSet/>
      <dgm:spPr/>
      <dgm:t>
        <a:bodyPr/>
        <a:lstStyle/>
        <a:p>
          <a:endParaRPr lang="en-US"/>
        </a:p>
      </dgm:t>
    </dgm:pt>
    <dgm:pt modelId="{8E199305-0FBE-C04A-A7AB-93246495025F}" type="sibTrans" cxnId="{66067992-E65A-9A4A-B033-562C4FAA77B9}">
      <dgm:prSet/>
      <dgm:spPr/>
      <dgm:t>
        <a:bodyPr/>
        <a:lstStyle/>
        <a:p>
          <a:endParaRPr lang="en-US"/>
        </a:p>
      </dgm:t>
    </dgm:pt>
    <dgm:pt modelId="{335D32AD-C422-1B46-89DE-B10C68AE9426}" type="pres">
      <dgm:prSet presAssocID="{0B309C1C-695B-E443-940A-67DC5A8E7649}" presName="linearFlow" presStyleCnt="0">
        <dgm:presLayoutVars>
          <dgm:dir/>
          <dgm:resizeHandles val="exact"/>
        </dgm:presLayoutVars>
      </dgm:prSet>
      <dgm:spPr/>
    </dgm:pt>
    <dgm:pt modelId="{0EE18156-83CF-B04E-814A-914A65BA7CAD}" type="pres">
      <dgm:prSet presAssocID="{956B5B2B-A2C9-F34C-8A6C-DC39775E1D0A}" presName="node" presStyleLbl="node1" presStyleIdx="0" presStyleCnt="3">
        <dgm:presLayoutVars>
          <dgm:bulletEnabled val="1"/>
        </dgm:presLayoutVars>
      </dgm:prSet>
      <dgm:spPr/>
      <dgm:t>
        <a:bodyPr/>
        <a:lstStyle/>
        <a:p>
          <a:endParaRPr lang="en-US"/>
        </a:p>
      </dgm:t>
    </dgm:pt>
    <dgm:pt modelId="{241E8AB9-1A19-304E-8D1B-4B5958B78365}" type="pres">
      <dgm:prSet presAssocID="{7C70C4F5-6609-6A48-BF20-AC0BC11265AF}" presName="spacerL" presStyleCnt="0"/>
      <dgm:spPr/>
    </dgm:pt>
    <dgm:pt modelId="{BB995309-2C57-2C47-A145-2C9028483D5D}" type="pres">
      <dgm:prSet presAssocID="{7C70C4F5-6609-6A48-BF20-AC0BC11265AF}" presName="sibTrans" presStyleLbl="sibTrans2D1" presStyleIdx="0" presStyleCnt="2"/>
      <dgm:spPr/>
      <dgm:t>
        <a:bodyPr/>
        <a:lstStyle/>
        <a:p>
          <a:endParaRPr lang="en-US"/>
        </a:p>
      </dgm:t>
    </dgm:pt>
    <dgm:pt modelId="{EDD5769E-7ADE-6649-BEBA-8D1031D5F77A}" type="pres">
      <dgm:prSet presAssocID="{7C70C4F5-6609-6A48-BF20-AC0BC11265AF}" presName="spacerR" presStyleCnt="0"/>
      <dgm:spPr/>
    </dgm:pt>
    <dgm:pt modelId="{9E165F7E-7E31-6249-88D4-04217E9F242B}" type="pres">
      <dgm:prSet presAssocID="{E4EC2F22-391F-0646-8FFA-C02FE9098F5C}" presName="node" presStyleLbl="node1" presStyleIdx="1" presStyleCnt="3">
        <dgm:presLayoutVars>
          <dgm:bulletEnabled val="1"/>
        </dgm:presLayoutVars>
      </dgm:prSet>
      <dgm:spPr/>
      <dgm:t>
        <a:bodyPr/>
        <a:lstStyle/>
        <a:p>
          <a:endParaRPr lang="en-US"/>
        </a:p>
      </dgm:t>
    </dgm:pt>
    <dgm:pt modelId="{97B464EB-CFE9-CD4F-8CD8-6418787E30F4}" type="pres">
      <dgm:prSet presAssocID="{56F88C3C-B98F-B54E-B614-A5040D31F7BE}" presName="spacerL" presStyleCnt="0"/>
      <dgm:spPr/>
    </dgm:pt>
    <dgm:pt modelId="{F47DCB01-80F2-5642-919B-C9CA5A39E5F5}" type="pres">
      <dgm:prSet presAssocID="{56F88C3C-B98F-B54E-B614-A5040D31F7BE}" presName="sibTrans" presStyleLbl="sibTrans2D1" presStyleIdx="1" presStyleCnt="2"/>
      <dgm:spPr/>
      <dgm:t>
        <a:bodyPr/>
        <a:lstStyle/>
        <a:p>
          <a:endParaRPr lang="en-US"/>
        </a:p>
      </dgm:t>
    </dgm:pt>
    <dgm:pt modelId="{2B2430C9-34FE-1349-9047-52C3BD54C86D}" type="pres">
      <dgm:prSet presAssocID="{56F88C3C-B98F-B54E-B614-A5040D31F7BE}" presName="spacerR" presStyleCnt="0"/>
      <dgm:spPr/>
    </dgm:pt>
    <dgm:pt modelId="{8B659AE8-F36F-B244-BF4D-0C9DF9A2956B}" type="pres">
      <dgm:prSet presAssocID="{4F8F4174-BAC5-9F49-98BE-E2FFE3379F40}" presName="node" presStyleLbl="node1" presStyleIdx="2" presStyleCnt="3">
        <dgm:presLayoutVars>
          <dgm:bulletEnabled val="1"/>
        </dgm:presLayoutVars>
      </dgm:prSet>
      <dgm:spPr/>
      <dgm:t>
        <a:bodyPr/>
        <a:lstStyle/>
        <a:p>
          <a:endParaRPr lang="en-US"/>
        </a:p>
      </dgm:t>
    </dgm:pt>
  </dgm:ptLst>
  <dgm:cxnLst>
    <dgm:cxn modelId="{AD2F117A-AD95-C247-852A-AEECB0993754}" type="presOf" srcId="{7C70C4F5-6609-6A48-BF20-AC0BC11265AF}" destId="{BB995309-2C57-2C47-A145-2C9028483D5D}" srcOrd="0" destOrd="0" presId="urn:microsoft.com/office/officeart/2005/8/layout/equation1"/>
    <dgm:cxn modelId="{50CC8D5B-E699-884D-A369-7B2DBF85F570}" type="presOf" srcId="{0B309C1C-695B-E443-940A-67DC5A8E7649}" destId="{335D32AD-C422-1B46-89DE-B10C68AE9426}" srcOrd="0" destOrd="0" presId="urn:microsoft.com/office/officeart/2005/8/layout/equation1"/>
    <dgm:cxn modelId="{66067992-E65A-9A4A-B033-562C4FAA77B9}" srcId="{0B309C1C-695B-E443-940A-67DC5A8E7649}" destId="{4F8F4174-BAC5-9F49-98BE-E2FFE3379F40}" srcOrd="2" destOrd="0" parTransId="{6E0A0E69-D153-4B4F-8E6D-E56BE470D883}" sibTransId="{8E199305-0FBE-C04A-A7AB-93246495025F}"/>
    <dgm:cxn modelId="{42844D2F-1B65-FF4D-8569-CA3E0CAA2E6C}" type="presOf" srcId="{956B5B2B-A2C9-F34C-8A6C-DC39775E1D0A}" destId="{0EE18156-83CF-B04E-814A-914A65BA7CAD}" srcOrd="0" destOrd="0" presId="urn:microsoft.com/office/officeart/2005/8/layout/equation1"/>
    <dgm:cxn modelId="{46D64457-B237-1A40-8889-06863DAAB494}" srcId="{0B309C1C-695B-E443-940A-67DC5A8E7649}" destId="{956B5B2B-A2C9-F34C-8A6C-DC39775E1D0A}" srcOrd="0" destOrd="0" parTransId="{4E8A6D2B-56A4-F448-B53B-10C2FB293B1B}" sibTransId="{7C70C4F5-6609-6A48-BF20-AC0BC11265AF}"/>
    <dgm:cxn modelId="{3EE32576-DC60-4B4B-AD03-FD4E9F0453C6}" srcId="{0B309C1C-695B-E443-940A-67DC5A8E7649}" destId="{E4EC2F22-391F-0646-8FFA-C02FE9098F5C}" srcOrd="1" destOrd="0" parTransId="{09961E2F-8E31-454C-A679-7A10C32A943C}" sibTransId="{56F88C3C-B98F-B54E-B614-A5040D31F7BE}"/>
    <dgm:cxn modelId="{CB723135-1498-394A-84B5-80189944EE8C}" type="presOf" srcId="{E4EC2F22-391F-0646-8FFA-C02FE9098F5C}" destId="{9E165F7E-7E31-6249-88D4-04217E9F242B}" srcOrd="0" destOrd="0" presId="urn:microsoft.com/office/officeart/2005/8/layout/equation1"/>
    <dgm:cxn modelId="{F8C856A6-EBED-BD43-92B8-2364ECBD022D}" type="presOf" srcId="{4F8F4174-BAC5-9F49-98BE-E2FFE3379F40}" destId="{8B659AE8-F36F-B244-BF4D-0C9DF9A2956B}" srcOrd="0" destOrd="0" presId="urn:microsoft.com/office/officeart/2005/8/layout/equation1"/>
    <dgm:cxn modelId="{65A3816C-3F8E-8D4E-8438-9F35BC3EE279}" type="presOf" srcId="{56F88C3C-B98F-B54E-B614-A5040D31F7BE}" destId="{F47DCB01-80F2-5642-919B-C9CA5A39E5F5}" srcOrd="0" destOrd="0" presId="urn:microsoft.com/office/officeart/2005/8/layout/equation1"/>
    <dgm:cxn modelId="{307F9BA5-E6AF-EB48-AB84-20EE909CEC6F}" type="presParOf" srcId="{335D32AD-C422-1B46-89DE-B10C68AE9426}" destId="{0EE18156-83CF-B04E-814A-914A65BA7CAD}" srcOrd="0" destOrd="0" presId="urn:microsoft.com/office/officeart/2005/8/layout/equation1"/>
    <dgm:cxn modelId="{1232C0A2-6D43-4847-9DCB-1690BD5C178F}" type="presParOf" srcId="{335D32AD-C422-1B46-89DE-B10C68AE9426}" destId="{241E8AB9-1A19-304E-8D1B-4B5958B78365}" srcOrd="1" destOrd="0" presId="urn:microsoft.com/office/officeart/2005/8/layout/equation1"/>
    <dgm:cxn modelId="{E569255C-9420-1D44-8EB9-E07312C64E02}" type="presParOf" srcId="{335D32AD-C422-1B46-89DE-B10C68AE9426}" destId="{BB995309-2C57-2C47-A145-2C9028483D5D}" srcOrd="2" destOrd="0" presId="urn:microsoft.com/office/officeart/2005/8/layout/equation1"/>
    <dgm:cxn modelId="{AB14E520-05E3-1D4C-B6DF-13E4EBBC0607}" type="presParOf" srcId="{335D32AD-C422-1B46-89DE-B10C68AE9426}" destId="{EDD5769E-7ADE-6649-BEBA-8D1031D5F77A}" srcOrd="3" destOrd="0" presId="urn:microsoft.com/office/officeart/2005/8/layout/equation1"/>
    <dgm:cxn modelId="{02BE42EB-2D55-3841-AFDB-D44FE151878A}" type="presParOf" srcId="{335D32AD-C422-1B46-89DE-B10C68AE9426}" destId="{9E165F7E-7E31-6249-88D4-04217E9F242B}" srcOrd="4" destOrd="0" presId="urn:microsoft.com/office/officeart/2005/8/layout/equation1"/>
    <dgm:cxn modelId="{FDF5AB79-1DE3-8241-A6C8-4742A350C7CB}" type="presParOf" srcId="{335D32AD-C422-1B46-89DE-B10C68AE9426}" destId="{97B464EB-CFE9-CD4F-8CD8-6418787E30F4}" srcOrd="5" destOrd="0" presId="urn:microsoft.com/office/officeart/2005/8/layout/equation1"/>
    <dgm:cxn modelId="{A41E99DE-CB94-904F-88E5-7A4023189AB1}" type="presParOf" srcId="{335D32AD-C422-1B46-89DE-B10C68AE9426}" destId="{F47DCB01-80F2-5642-919B-C9CA5A39E5F5}" srcOrd="6" destOrd="0" presId="urn:microsoft.com/office/officeart/2005/8/layout/equation1"/>
    <dgm:cxn modelId="{D9414942-546F-DB40-A3BE-533AD26EFFA8}" type="presParOf" srcId="{335D32AD-C422-1B46-89DE-B10C68AE9426}" destId="{2B2430C9-34FE-1349-9047-52C3BD54C86D}" srcOrd="7" destOrd="0" presId="urn:microsoft.com/office/officeart/2005/8/layout/equation1"/>
    <dgm:cxn modelId="{CA783A12-2131-DE4D-95B4-62A55F1F03AF}" type="presParOf" srcId="{335D32AD-C422-1B46-89DE-B10C68AE9426}" destId="{8B659AE8-F36F-B244-BF4D-0C9DF9A2956B}" srcOrd="8" destOrd="0" presId="urn:microsoft.com/office/officeart/2005/8/layout/equation1"/>
  </dgm:cxnLst>
  <dgm:bg/>
  <dgm:whole/>
</dgm:dataModel>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F258A3-4D50-9544-A784-5478F0A57B67}" type="datetimeFigureOut">
              <a:rPr lang="en-US" smtClean="0"/>
              <a:pPr/>
              <a:t>6/12/10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0C6065-0986-6A40-8912-2023DBFB17D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INTRODUZIONE: PARLIAMO DI DIFESA</a:t>
            </a:r>
          </a:p>
          <a:p>
            <a:r>
              <a:rPr lang="en-US" dirty="0" smtClean="0"/>
              <a:t>1)SIAMO TUTTI ALLENATORI E SAPPIANO CHE ALLENARE LA DIFESA E’ PIU’ SEMPLICE CHE ALLENARE L’ATTACCO PERCHE’ RICHIEDE MENO ABILITA’ INDIVIDUALI  </a:t>
            </a:r>
          </a:p>
          <a:p>
            <a:r>
              <a:rPr lang="en-US" dirty="0" smtClean="0"/>
              <a:t>2)LA DISCIPLINA TATTICA E’ FONDAMENTALE</a:t>
            </a:r>
          </a:p>
          <a:p>
            <a:endParaRPr lang="en-US" dirty="0" smtClean="0"/>
          </a:p>
          <a:p>
            <a:r>
              <a:rPr lang="en-US" dirty="0" smtClean="0"/>
              <a:t>CONCETTI DIFENSIVI DI BASE</a:t>
            </a:r>
          </a:p>
          <a:p>
            <a:pPr marL="228600" indent="-228600">
              <a:buAutoNum type="arabicParenR"/>
            </a:pPr>
            <a:r>
              <a:rPr lang="en-US" dirty="0" smtClean="0"/>
              <a:t>INDIVIDUALI</a:t>
            </a:r>
          </a:p>
          <a:p>
            <a:pPr marL="228600" indent="-228600">
              <a:buNone/>
            </a:pPr>
            <a:r>
              <a:rPr lang="en-US" dirty="0" smtClean="0"/>
              <a:t> - GANA O DESIDERIO DI APPRENDERE E DI PREVALERE SULL’AVVERSARIO (NON</a:t>
            </a:r>
            <a:r>
              <a:rPr lang="en-US" baseline="0" dirty="0" smtClean="0"/>
              <a:t> ESSERE DRIBBLATO</a:t>
            </a:r>
          </a:p>
          <a:p>
            <a:pPr marL="228600" indent="-228600">
              <a:buNone/>
            </a:pPr>
            <a:r>
              <a:rPr lang="en-US" baseline="0" dirty="0" smtClean="0"/>
              <a:t> - SPALLE  A)PARETE</a:t>
            </a:r>
          </a:p>
          <a:p>
            <a:pPr marL="228600" indent="-228600">
              <a:buNone/>
            </a:pPr>
            <a:r>
              <a:rPr lang="en-US" baseline="0" dirty="0" smtClean="0"/>
              <a:t>                  B)TERZO UOMO</a:t>
            </a:r>
          </a:p>
          <a:p>
            <a:pPr marL="228600" indent="-228600">
              <a:buNone/>
            </a:pPr>
            <a:r>
              <a:rPr lang="en-US" baseline="0" dirty="0" smtClean="0"/>
              <a:t> - RIPIEGAMENTO</a:t>
            </a:r>
          </a:p>
          <a:p>
            <a:pPr marL="228600" indent="-228600">
              <a:buNone/>
            </a:pPr>
            <a:r>
              <a:rPr lang="en-US" baseline="0" dirty="0" smtClean="0"/>
              <a:t>2) COLLETTIVI (SISTEMA DIFENSIVO)</a:t>
            </a:r>
            <a:endParaRPr lang="en-US" dirty="0"/>
          </a:p>
        </p:txBody>
      </p:sp>
      <p:sp>
        <p:nvSpPr>
          <p:cNvPr id="4" name="Slide Number Placeholder 3"/>
          <p:cNvSpPr>
            <a:spLocks noGrp="1"/>
          </p:cNvSpPr>
          <p:nvPr>
            <p:ph type="sldNum" sz="quarter" idx="10"/>
          </p:nvPr>
        </p:nvSpPr>
        <p:spPr/>
        <p:txBody>
          <a:bodyPr/>
          <a:lstStyle/>
          <a:p>
            <a:fld id="{8F0C6065-0986-6A40-8912-2023DBFB17DD}"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it-IT"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Click to edit Master subtitle style</a:t>
            </a:r>
            <a:endParaRPr lang="en-US"/>
          </a:p>
        </p:txBody>
      </p:sp>
      <p:sp>
        <p:nvSpPr>
          <p:cNvPr id="4" name="Date Placeholder 3"/>
          <p:cNvSpPr>
            <a:spLocks noGrp="1"/>
          </p:cNvSpPr>
          <p:nvPr>
            <p:ph type="dt" sz="half" idx="10"/>
          </p:nvPr>
        </p:nvSpPr>
        <p:spPr/>
        <p:txBody>
          <a:bodyPr/>
          <a:lstStyle/>
          <a:p>
            <a:fld id="{07696EEC-D1D8-0F4C-AD1E-215215DC49E5}" type="datetimeFigureOut">
              <a:rPr lang="en-US" smtClean="0"/>
              <a:pPr/>
              <a:t>6/12/10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Click to edit Master title style</a:t>
            </a:r>
            <a:endParaRPr lang="en-US"/>
          </a:p>
        </p:txBody>
      </p:sp>
      <p:sp>
        <p:nvSpPr>
          <p:cNvPr id="3" name="Content Placeholder 2"/>
          <p:cNvSpPr>
            <a:spLocks noGrp="1"/>
          </p:cNvSpPr>
          <p:nvPr>
            <p:ph idx="1"/>
          </p:nvPr>
        </p:nvSpPr>
        <p:spPr/>
        <p:txBody>
          <a:body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Date Placeholder 3"/>
          <p:cNvSpPr>
            <a:spLocks noGrp="1"/>
          </p:cNvSpPr>
          <p:nvPr>
            <p:ph type="dt" sz="half" idx="10"/>
          </p:nvPr>
        </p:nvSpPr>
        <p:spPr/>
        <p:txBody>
          <a:bodyPr/>
          <a:lstStyle/>
          <a:p>
            <a:fld id="{07696EEC-D1D8-0F4C-AD1E-215215DC49E5}" type="datetimeFigureOut">
              <a:rPr lang="en-US" smtClean="0"/>
              <a:pPr/>
              <a:t>6/12/10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it-IT"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Click to edit Master text styles</a:t>
            </a:r>
          </a:p>
        </p:txBody>
      </p:sp>
      <p:sp>
        <p:nvSpPr>
          <p:cNvPr id="4" name="Date Placeholder 3"/>
          <p:cNvSpPr>
            <a:spLocks noGrp="1"/>
          </p:cNvSpPr>
          <p:nvPr>
            <p:ph type="dt" sz="half" idx="10"/>
          </p:nvPr>
        </p:nvSpPr>
        <p:spPr/>
        <p:txBody>
          <a:bodyPr/>
          <a:lstStyle/>
          <a:p>
            <a:fld id="{07696EEC-D1D8-0F4C-AD1E-215215DC49E5}" type="datetimeFigureOut">
              <a:rPr lang="en-US" smtClean="0"/>
              <a:pPr/>
              <a:t>6/12/10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5" name="Date Placeholder 4"/>
          <p:cNvSpPr>
            <a:spLocks noGrp="1"/>
          </p:cNvSpPr>
          <p:nvPr>
            <p:ph type="dt" sz="half" idx="10"/>
          </p:nvPr>
        </p:nvSpPr>
        <p:spPr/>
        <p:txBody>
          <a:bodyPr/>
          <a:lstStyle/>
          <a:p>
            <a:fld id="{07696EEC-D1D8-0F4C-AD1E-215215DC49E5}" type="datetimeFigureOut">
              <a:rPr lang="en-US" smtClean="0"/>
              <a:pPr/>
              <a:t>6/12/10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7" name="Date Placeholder 6"/>
          <p:cNvSpPr>
            <a:spLocks noGrp="1"/>
          </p:cNvSpPr>
          <p:nvPr>
            <p:ph type="dt" sz="half" idx="10"/>
          </p:nvPr>
        </p:nvSpPr>
        <p:spPr/>
        <p:txBody>
          <a:bodyPr/>
          <a:lstStyle/>
          <a:p>
            <a:fld id="{07696EEC-D1D8-0F4C-AD1E-215215DC49E5}" type="datetimeFigureOut">
              <a:rPr lang="en-US" smtClean="0"/>
              <a:pPr/>
              <a:t>6/12/10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Click to edit Master title style</a:t>
            </a:r>
            <a:endParaRPr lang="en-US"/>
          </a:p>
        </p:txBody>
      </p:sp>
      <p:sp>
        <p:nvSpPr>
          <p:cNvPr id="3" name="Date Placeholder 2"/>
          <p:cNvSpPr>
            <a:spLocks noGrp="1"/>
          </p:cNvSpPr>
          <p:nvPr>
            <p:ph type="dt" sz="half" idx="10"/>
          </p:nvPr>
        </p:nvSpPr>
        <p:spPr/>
        <p:txBody>
          <a:bodyPr/>
          <a:lstStyle/>
          <a:p>
            <a:fld id="{07696EEC-D1D8-0F4C-AD1E-215215DC49E5}" type="datetimeFigureOut">
              <a:rPr lang="en-US" smtClean="0"/>
              <a:pPr/>
              <a:t>6/12/10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696EEC-D1D8-0F4C-AD1E-215215DC49E5}" type="datetimeFigureOut">
              <a:rPr lang="en-US" smtClean="0"/>
              <a:pPr/>
              <a:t>6/12/10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it-IT"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Click to edit Master text styles</a:t>
            </a:r>
          </a:p>
        </p:txBody>
      </p:sp>
      <p:sp>
        <p:nvSpPr>
          <p:cNvPr id="5" name="Date Placeholder 4"/>
          <p:cNvSpPr>
            <a:spLocks noGrp="1"/>
          </p:cNvSpPr>
          <p:nvPr>
            <p:ph type="dt" sz="half" idx="10"/>
          </p:nvPr>
        </p:nvSpPr>
        <p:spPr/>
        <p:txBody>
          <a:bodyPr/>
          <a:lstStyle/>
          <a:p>
            <a:fld id="{07696EEC-D1D8-0F4C-AD1E-215215DC49E5}" type="datetimeFigureOut">
              <a:rPr lang="en-US" smtClean="0"/>
              <a:pPr/>
              <a:t>6/12/10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it-IT"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Click to edit Master text styles</a:t>
            </a:r>
          </a:p>
        </p:txBody>
      </p:sp>
      <p:sp>
        <p:nvSpPr>
          <p:cNvPr id="5" name="Date Placeholder 4"/>
          <p:cNvSpPr>
            <a:spLocks noGrp="1"/>
          </p:cNvSpPr>
          <p:nvPr>
            <p:ph type="dt" sz="half" idx="10"/>
          </p:nvPr>
        </p:nvSpPr>
        <p:spPr/>
        <p:txBody>
          <a:bodyPr/>
          <a:lstStyle/>
          <a:p>
            <a:fld id="{07696EEC-D1D8-0F4C-AD1E-215215DC49E5}" type="datetimeFigureOut">
              <a:rPr lang="en-US" smtClean="0"/>
              <a:pPr/>
              <a:t>6/12/10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Date Placeholder 3"/>
          <p:cNvSpPr>
            <a:spLocks noGrp="1"/>
          </p:cNvSpPr>
          <p:nvPr>
            <p:ph type="dt" sz="half" idx="10"/>
          </p:nvPr>
        </p:nvSpPr>
        <p:spPr/>
        <p:txBody>
          <a:bodyPr/>
          <a:lstStyle/>
          <a:p>
            <a:fld id="{07696EEC-D1D8-0F4C-AD1E-215215DC49E5}" type="datetimeFigureOut">
              <a:rPr lang="en-US" smtClean="0"/>
              <a:pPr/>
              <a:t>6/12/10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it-IT"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Date Placeholder 3"/>
          <p:cNvSpPr>
            <a:spLocks noGrp="1"/>
          </p:cNvSpPr>
          <p:nvPr>
            <p:ph type="dt" sz="half" idx="10"/>
          </p:nvPr>
        </p:nvSpPr>
        <p:spPr/>
        <p:txBody>
          <a:bodyPr/>
          <a:lstStyle/>
          <a:p>
            <a:fld id="{07696EEC-D1D8-0F4C-AD1E-215215DC49E5}" type="datetimeFigureOut">
              <a:rPr lang="en-US" smtClean="0"/>
              <a:pPr/>
              <a:t>6/12/10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D10200-93B5-AA46-BD53-F6E056CA6D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696EEC-D1D8-0F4C-AD1E-215215DC49E5}" type="datetimeFigureOut">
              <a:rPr lang="en-US" smtClean="0"/>
              <a:pPr/>
              <a:t>6/12/10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D10200-93B5-AA46-BD53-F6E056CA6D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2.jpe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jpeg"/><Relationship Id="rId5" Type="http://schemas.openxmlformats.org/officeDocument/2006/relationships/hyperlink" Target="http://www.sergiogargelli.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6" Type="http://schemas.openxmlformats.org/officeDocument/2006/relationships/diagramColors" Target="../diagrams/colors1.xml"/><Relationship Id="rId4" Type="http://schemas.openxmlformats.org/officeDocument/2006/relationships/diagramLayout" Target="../diagrams/layout1.xml"/><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diagramData" Target="../diagrams/data1.xml"/><Relationship Id="rId5"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6" Type="http://schemas.openxmlformats.org/officeDocument/2006/relationships/diagramColors" Target="../diagrams/colors2.xml"/><Relationship Id="rId4" Type="http://schemas.openxmlformats.org/officeDocument/2006/relationships/diagramLayout" Target="../diagrams/layout2.xml"/><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diagramData" Target="../diagrams/data2.xml"/><Relationship Id="rId5"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6" Type="http://schemas.openxmlformats.org/officeDocument/2006/relationships/diagramColors" Target="../diagrams/colors3.xml"/><Relationship Id="rId4" Type="http://schemas.openxmlformats.org/officeDocument/2006/relationships/diagramLayout" Target="../diagrams/layout3.xml"/><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diagramData" Target="../diagrams/data3.xml"/><Relationship Id="rId5"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3"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3"/>
          <a:stretch>
            <a:fillRect/>
          </a:stretch>
        </p:blipFill>
        <p:spPr>
          <a:xfrm>
            <a:off x="7498407" y="292100"/>
            <a:ext cx="1340793" cy="1384300"/>
          </a:xfrm>
          <a:prstGeom prst="rect">
            <a:avLst/>
          </a:prstGeom>
        </p:spPr>
      </p:pic>
      <p:sp>
        <p:nvSpPr>
          <p:cNvPr id="3" name="Title 1"/>
          <p:cNvSpPr txBox="1">
            <a:spLocks/>
          </p:cNvSpPr>
          <p:nvPr/>
        </p:nvSpPr>
        <p:spPr>
          <a:xfrm>
            <a:off x="228600" y="228600"/>
            <a:ext cx="6480048" cy="2301240"/>
          </a:xfrm>
          <a:prstGeom prst="rect">
            <a:avLst/>
          </a:prstGeom>
        </p:spPr>
        <p:txBody>
          <a:bodyPr vert="horz" lIns="45720" rIns="45720" anchor="t">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600" b="1" i="0" u="none" strike="noStrike" kern="1200" cap="all" spc="0" normalizeH="0" baseline="0" noProof="0" smtClean="0">
                <a:ln w="5000" cmpd="sng">
                  <a:solidFill>
                    <a:schemeClr val="accent1">
                      <a:tint val="80000"/>
                      <a:shade val="99000"/>
                      <a:satMod val="500000"/>
                    </a:schemeClr>
                  </a:solidFill>
                  <a:prstDash val="solid"/>
                </a:ln>
                <a:solidFill>
                  <a:srgbClr val="800000"/>
                </a:solidFill>
                <a:effectLst>
                  <a:outerShdw blurRad="50800" dist="38100" dir="5400000" algn="t" rotWithShape="0">
                    <a:prstClr val="black">
                      <a:alpha val="50000"/>
                    </a:prstClr>
                  </a:outerShdw>
                </a:effectLst>
                <a:uLnTx/>
                <a:uFillTx/>
                <a:latin typeface="+mj-lt"/>
                <a:ea typeface="+mj-ea"/>
                <a:cs typeface="+mj-cs"/>
              </a:rPr>
              <a:t>DIFESA A UOMO CON CAMBIO DI MARCATURA</a:t>
            </a:r>
            <a:br>
              <a:rPr kumimoji="0" lang="en-US" sz="4600" b="1" i="0" u="none" strike="noStrike" kern="1200" cap="all" spc="0" normalizeH="0" baseline="0" noProof="0" smtClean="0">
                <a:ln w="5000" cmpd="sng">
                  <a:solidFill>
                    <a:schemeClr val="accent1">
                      <a:tint val="80000"/>
                      <a:shade val="99000"/>
                      <a:satMod val="500000"/>
                    </a:schemeClr>
                  </a:solidFill>
                  <a:prstDash val="solid"/>
                </a:ln>
                <a:solidFill>
                  <a:srgbClr val="800000"/>
                </a:solidFill>
                <a:effectLst>
                  <a:outerShdw blurRad="50800" dist="38100" dir="5400000" algn="t" rotWithShape="0">
                    <a:prstClr val="black">
                      <a:alpha val="50000"/>
                    </a:prstClr>
                  </a:outerShdw>
                </a:effectLst>
                <a:uLnTx/>
                <a:uFillTx/>
                <a:latin typeface="+mj-lt"/>
                <a:ea typeface="+mj-ea"/>
                <a:cs typeface="+mj-cs"/>
              </a:rPr>
            </a:br>
            <a:endParaRPr kumimoji="0" lang="en-US" sz="4600" b="1" i="0" u="none" strike="noStrike" kern="1200" cap="all" spc="0" normalizeH="0" baseline="0" noProof="0" dirty="0">
              <a:ln w="5000" cmpd="sng">
                <a:solidFill>
                  <a:schemeClr val="accent1">
                    <a:tint val="80000"/>
                    <a:shade val="99000"/>
                    <a:satMod val="500000"/>
                  </a:schemeClr>
                </a:solidFill>
                <a:prstDash val="solid"/>
              </a:ln>
              <a:solidFill>
                <a:srgbClr val="800000"/>
              </a:solidFill>
              <a:effectLst>
                <a:outerShdw blurRad="50800" dist="38100" dir="5400000" algn="t" rotWithShape="0">
                  <a:prstClr val="black">
                    <a:alpha val="50000"/>
                  </a:prstClr>
                </a:outerShdw>
              </a:effectLst>
              <a:uLnTx/>
              <a:uFillTx/>
              <a:latin typeface="+mj-lt"/>
              <a:ea typeface="+mj-ea"/>
              <a:cs typeface="+mj-cs"/>
            </a:endParaRPr>
          </a:p>
        </p:txBody>
      </p:sp>
      <p:sp>
        <p:nvSpPr>
          <p:cNvPr id="5" name="Subtitle 2"/>
          <p:cNvSpPr txBox="1">
            <a:spLocks/>
          </p:cNvSpPr>
          <p:nvPr/>
        </p:nvSpPr>
        <p:spPr>
          <a:xfrm>
            <a:off x="0" y="1676400"/>
            <a:ext cx="9144000" cy="609600"/>
          </a:xfrm>
          <a:prstGeom prst="rect">
            <a:avLst/>
          </a:prstGeom>
        </p:spPr>
        <p:txBody>
          <a:bodyPr vert="horz" tIns="0" rIns="45720" bIns="0" anchor="b">
            <a:normAutofit/>
          </a:bodyPr>
          <a:lstStyle/>
          <a:p>
            <a:pPr marL="0" marR="0" lvl="0" indent="0" algn="ctr" defTabSz="914400" rtl="0" eaLnBrk="1" fontAlgn="auto" latinLnBrk="0" hangingPunct="1">
              <a:lnSpc>
                <a:spcPct val="100000"/>
              </a:lnSpc>
              <a:spcBef>
                <a:spcPct val="20000"/>
              </a:spcBef>
              <a:spcAft>
                <a:spcPts val="0"/>
              </a:spcAft>
              <a:buClr>
                <a:schemeClr val="accent1"/>
              </a:buClr>
              <a:buSzPct val="80000"/>
              <a:buFont typeface="Wingdings 2"/>
              <a:buNone/>
              <a:tabLst/>
              <a:defRPr/>
            </a:pPr>
            <a:r>
              <a:rPr kumimoji="0" lang="en-US" sz="2000" b="0" i="0" u="none" strike="noStrike" kern="1200" cap="none" spc="0" normalizeH="0" baseline="0" noProof="0" dirty="0" smtClean="0">
                <a:ln>
                  <a:noFill/>
                </a:ln>
                <a:solidFill>
                  <a:srgbClr val="FF0000"/>
                </a:solidFill>
                <a:effectLst/>
                <a:uLnTx/>
                <a:uFillTx/>
                <a:latin typeface="+mn-lt"/>
                <a:ea typeface="+mn-ea"/>
                <a:cs typeface="+mn-cs"/>
              </a:rPr>
              <a:t>DALLA TATTICA INDIVIDUALE ALLA CREAZIONE DEL SISTEMA DIFENSIVO	</a:t>
            </a:r>
            <a:endParaRPr kumimoji="0" lang="en-US" sz="2000" b="0" i="0" u="none" strike="noStrike" kern="1200" cap="none" spc="0" normalizeH="0" baseline="0" noProof="0" dirty="0">
              <a:ln>
                <a:noFill/>
              </a:ln>
              <a:solidFill>
                <a:srgbClr val="FF0000"/>
              </a:solidFill>
              <a:effectLst/>
              <a:uLnTx/>
              <a:uFillTx/>
              <a:latin typeface="+mn-lt"/>
              <a:ea typeface="+mn-ea"/>
              <a:cs typeface="+mn-cs"/>
            </a:endParaRPr>
          </a:p>
        </p:txBody>
      </p:sp>
      <p:pic>
        <p:nvPicPr>
          <p:cNvPr id="6" name="Immagine 3" descr="20080601024047.jpg"/>
          <p:cNvPicPr>
            <a:picLocks noChangeAspect="1"/>
          </p:cNvPicPr>
          <p:nvPr/>
        </p:nvPicPr>
        <p:blipFill>
          <a:blip r:embed="rId4" cstate="print"/>
          <a:stretch>
            <a:fillRect/>
          </a:stretch>
        </p:blipFill>
        <p:spPr>
          <a:xfrm>
            <a:off x="4572000" y="3048000"/>
            <a:ext cx="4267200" cy="2762250"/>
          </a:xfrm>
          <a:prstGeom prst="rect">
            <a:avLst/>
          </a:prstGeom>
        </p:spPr>
      </p:pic>
      <p:sp>
        <p:nvSpPr>
          <p:cNvPr id="7" name="TextBox 6"/>
          <p:cNvSpPr txBox="1"/>
          <p:nvPr/>
        </p:nvSpPr>
        <p:spPr>
          <a:xfrm>
            <a:off x="762000" y="4895671"/>
            <a:ext cx="2608471" cy="1200329"/>
          </a:xfrm>
          <a:prstGeom prst="rect">
            <a:avLst/>
          </a:prstGeom>
          <a:noFill/>
        </p:spPr>
        <p:txBody>
          <a:bodyPr wrap="none" rtlCol="0">
            <a:spAutoFit/>
          </a:bodyPr>
          <a:lstStyle/>
          <a:p>
            <a:r>
              <a:rPr lang="en-US" dirty="0" smtClean="0"/>
              <a:t>SERGIO GARGELLI</a:t>
            </a:r>
          </a:p>
          <a:p>
            <a:r>
              <a:rPr lang="en-US" dirty="0" smtClean="0">
                <a:hlinkClick r:id="rId5"/>
              </a:rPr>
              <a:t>www.sergiogargelli.com</a:t>
            </a:r>
            <a:endParaRPr lang="en-US" dirty="0" smtClean="0"/>
          </a:p>
          <a:p>
            <a:r>
              <a:rPr lang="en-US" dirty="0" smtClean="0"/>
              <a:t>sergiozzz74@yahoo.it</a:t>
            </a:r>
          </a:p>
          <a:p>
            <a:endParaRPr lang="en-US" dirty="0"/>
          </a:p>
        </p:txBody>
      </p:sp>
      <p:sp>
        <p:nvSpPr>
          <p:cNvPr id="8" name="TextBox 7"/>
          <p:cNvSpPr txBox="1"/>
          <p:nvPr/>
        </p:nvSpPr>
        <p:spPr>
          <a:xfrm>
            <a:off x="990600" y="2529840"/>
            <a:ext cx="2681556" cy="369332"/>
          </a:xfrm>
          <a:prstGeom prst="rect">
            <a:avLst/>
          </a:prstGeom>
          <a:noFill/>
        </p:spPr>
        <p:txBody>
          <a:bodyPr wrap="none" rtlCol="0">
            <a:spAutoFit/>
          </a:bodyPr>
          <a:lstStyle/>
          <a:p>
            <a:r>
              <a:rPr lang="en-US" dirty="0" smtClean="0"/>
              <a:t>ANCONA 13 GIUGNO 2010</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0" y="1447800"/>
            <a:ext cx="2630197" cy="461665"/>
          </a:xfrm>
          <a:prstGeom prst="rect">
            <a:avLst/>
          </a:prstGeom>
          <a:noFill/>
        </p:spPr>
        <p:txBody>
          <a:bodyPr wrap="none" rtlCol="0">
            <a:spAutoFit/>
          </a:bodyPr>
          <a:lstStyle/>
          <a:p>
            <a:r>
              <a:rPr lang="en-US" sz="2400" b="1" dirty="0" smtClean="0">
                <a:solidFill>
                  <a:srgbClr val="FF0000"/>
                </a:solidFill>
              </a:rPr>
              <a:t>FASI DELLA DIFESA:</a:t>
            </a:r>
            <a:endParaRPr lang="en-US" sz="2400" b="1" dirty="0">
              <a:solidFill>
                <a:srgbClr val="FF0000"/>
              </a:solidFill>
            </a:endParaRPr>
          </a:p>
        </p:txBody>
      </p:sp>
      <p:sp>
        <p:nvSpPr>
          <p:cNvPr id="8" name="TextBox 7"/>
          <p:cNvSpPr txBox="1"/>
          <p:nvPr/>
        </p:nvSpPr>
        <p:spPr>
          <a:xfrm>
            <a:off x="0" y="2057400"/>
            <a:ext cx="5029201" cy="369332"/>
          </a:xfrm>
          <a:prstGeom prst="rect">
            <a:avLst/>
          </a:prstGeom>
          <a:noFill/>
        </p:spPr>
        <p:txBody>
          <a:bodyPr wrap="square" rtlCol="0">
            <a:spAutoFit/>
          </a:bodyPr>
          <a:lstStyle/>
          <a:p>
            <a:r>
              <a:rPr lang="en-US" b="1" dirty="0" smtClean="0"/>
              <a:t>* BILANCIAMENTO E TEMPOREGGIAMENTO</a:t>
            </a:r>
            <a:endParaRPr lang="en-US" b="1" dirty="0"/>
          </a:p>
        </p:txBody>
      </p:sp>
      <p:sp>
        <p:nvSpPr>
          <p:cNvPr id="10" name="TextBox 9"/>
          <p:cNvSpPr txBox="1"/>
          <p:nvPr/>
        </p:nvSpPr>
        <p:spPr>
          <a:xfrm>
            <a:off x="0" y="2438400"/>
            <a:ext cx="5029201" cy="369332"/>
          </a:xfrm>
          <a:prstGeom prst="rect">
            <a:avLst/>
          </a:prstGeom>
          <a:noFill/>
        </p:spPr>
        <p:txBody>
          <a:bodyPr wrap="square" rtlCol="0">
            <a:spAutoFit/>
          </a:bodyPr>
          <a:lstStyle/>
          <a:p>
            <a:r>
              <a:rPr lang="en-US" b="1" dirty="0" smtClean="0"/>
              <a:t>* RIPIEGAMENTO</a:t>
            </a:r>
            <a:endParaRPr lang="en-US" b="1" dirty="0"/>
          </a:p>
        </p:txBody>
      </p:sp>
      <p:sp>
        <p:nvSpPr>
          <p:cNvPr id="11" name="TextBox 10"/>
          <p:cNvSpPr txBox="1"/>
          <p:nvPr/>
        </p:nvSpPr>
        <p:spPr>
          <a:xfrm>
            <a:off x="0" y="2819400"/>
            <a:ext cx="5029201" cy="369332"/>
          </a:xfrm>
          <a:prstGeom prst="rect">
            <a:avLst/>
          </a:prstGeom>
          <a:noFill/>
        </p:spPr>
        <p:txBody>
          <a:bodyPr wrap="square" rtlCol="0">
            <a:spAutoFit/>
          </a:bodyPr>
          <a:lstStyle/>
          <a:p>
            <a:r>
              <a:rPr lang="en-US" b="1" dirty="0" smtClean="0"/>
              <a:t>* ORGANIZZAZIONE DIFENSIVA</a:t>
            </a:r>
            <a:endParaRPr lang="en-US" b="1" dirty="0"/>
          </a:p>
        </p:txBody>
      </p:sp>
      <p:sp>
        <p:nvSpPr>
          <p:cNvPr id="12" name="TextBox 11"/>
          <p:cNvSpPr txBox="1"/>
          <p:nvPr/>
        </p:nvSpPr>
        <p:spPr>
          <a:xfrm>
            <a:off x="0" y="3200400"/>
            <a:ext cx="5029201" cy="369332"/>
          </a:xfrm>
          <a:prstGeom prst="rect">
            <a:avLst/>
          </a:prstGeom>
          <a:noFill/>
        </p:spPr>
        <p:txBody>
          <a:bodyPr wrap="square" rtlCol="0">
            <a:spAutoFit/>
          </a:bodyPr>
          <a:lstStyle/>
          <a:p>
            <a:r>
              <a:rPr lang="en-US" b="1" dirty="0" smtClean="0"/>
              <a:t>* DIFESA POSIZIONALE</a:t>
            </a:r>
            <a:endParaRPr lang="en-US" b="1" dirty="0"/>
          </a:p>
        </p:txBody>
      </p:sp>
      <p:sp>
        <p:nvSpPr>
          <p:cNvPr id="13" name="TextBox 12"/>
          <p:cNvSpPr txBox="1"/>
          <p:nvPr/>
        </p:nvSpPr>
        <p:spPr>
          <a:xfrm>
            <a:off x="0" y="3886200"/>
            <a:ext cx="3359814" cy="461665"/>
          </a:xfrm>
          <a:prstGeom prst="rect">
            <a:avLst/>
          </a:prstGeom>
          <a:noFill/>
        </p:spPr>
        <p:txBody>
          <a:bodyPr wrap="none" rtlCol="0">
            <a:spAutoFit/>
          </a:bodyPr>
          <a:lstStyle/>
          <a:p>
            <a:r>
              <a:rPr lang="en-US" sz="2400" b="1" dirty="0" smtClean="0">
                <a:solidFill>
                  <a:srgbClr val="FF0000"/>
                </a:solidFill>
              </a:rPr>
              <a:t>OBIETTIVI DELLA DIFESA:</a:t>
            </a:r>
            <a:endParaRPr lang="en-US" sz="2400" b="1" dirty="0">
              <a:solidFill>
                <a:srgbClr val="FF0000"/>
              </a:solidFill>
            </a:endParaRPr>
          </a:p>
        </p:txBody>
      </p:sp>
      <p:sp>
        <p:nvSpPr>
          <p:cNvPr id="14" name="TextBox 13"/>
          <p:cNvSpPr txBox="1"/>
          <p:nvPr/>
        </p:nvSpPr>
        <p:spPr>
          <a:xfrm>
            <a:off x="0" y="4431268"/>
            <a:ext cx="5029201" cy="369332"/>
          </a:xfrm>
          <a:prstGeom prst="rect">
            <a:avLst/>
          </a:prstGeom>
          <a:noFill/>
        </p:spPr>
        <p:txBody>
          <a:bodyPr wrap="square" rtlCol="0">
            <a:spAutoFit/>
          </a:bodyPr>
          <a:lstStyle/>
          <a:p>
            <a:r>
              <a:rPr lang="en-US" b="1" dirty="0" smtClean="0"/>
              <a:t>* RECUPERO DEL PALLONE</a:t>
            </a:r>
            <a:endParaRPr lang="en-US" b="1" dirty="0"/>
          </a:p>
        </p:txBody>
      </p:sp>
      <p:sp>
        <p:nvSpPr>
          <p:cNvPr id="15" name="TextBox 14"/>
          <p:cNvSpPr txBox="1"/>
          <p:nvPr/>
        </p:nvSpPr>
        <p:spPr>
          <a:xfrm>
            <a:off x="0" y="4763869"/>
            <a:ext cx="5029201" cy="646331"/>
          </a:xfrm>
          <a:prstGeom prst="rect">
            <a:avLst/>
          </a:prstGeom>
          <a:noFill/>
        </p:spPr>
        <p:txBody>
          <a:bodyPr wrap="square" rtlCol="0">
            <a:spAutoFit/>
          </a:bodyPr>
          <a:lstStyle/>
          <a:p>
            <a:r>
              <a:rPr lang="en-US" b="1" dirty="0" smtClean="0"/>
              <a:t>* EVITARE LA  PROGRESSIONE DELL’ATTACCO E L’AVVICINAMENTO ALLA NOSTRA PORTA</a:t>
            </a:r>
            <a:endParaRPr lang="en-US" b="1" dirty="0"/>
          </a:p>
        </p:txBody>
      </p:sp>
      <p:pic>
        <p:nvPicPr>
          <p:cNvPr id="17" name="Picture 16" descr="IMG_1436.JPG"/>
          <p:cNvPicPr>
            <a:picLocks noChangeAspect="1"/>
          </p:cNvPicPr>
          <p:nvPr/>
        </p:nvPicPr>
        <p:blipFill>
          <a:blip r:embed="rId3" cstate="print"/>
          <a:stretch>
            <a:fillRect/>
          </a:stretch>
        </p:blipFill>
        <p:spPr>
          <a:xfrm>
            <a:off x="4876800" y="2590800"/>
            <a:ext cx="3962399" cy="3352800"/>
          </a:xfrm>
          <a:prstGeom prst="rect">
            <a:avLst/>
          </a:prstGeom>
        </p:spPr>
      </p:pic>
      <p:sp>
        <p:nvSpPr>
          <p:cNvPr id="18" name="TextBox 17"/>
          <p:cNvSpPr txBox="1"/>
          <p:nvPr/>
        </p:nvSpPr>
        <p:spPr>
          <a:xfrm>
            <a:off x="0" y="5421868"/>
            <a:ext cx="5029201" cy="369332"/>
          </a:xfrm>
          <a:prstGeom prst="rect">
            <a:avLst/>
          </a:prstGeom>
          <a:noFill/>
        </p:spPr>
        <p:txBody>
          <a:bodyPr wrap="square" rtlCol="0">
            <a:spAutoFit/>
          </a:bodyPr>
          <a:lstStyle/>
          <a:p>
            <a:r>
              <a:rPr lang="en-US" b="1" dirty="0" smtClean="0"/>
              <a:t>* EVITARE GOL</a:t>
            </a:r>
          </a:p>
          <a:p>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P spid="12" grpId="0"/>
      <p:bldP spid="13" grpId="0"/>
      <p:bldP spid="14" grpId="0"/>
      <p:bldP spid="15" grpId="0"/>
      <p:bldP spid="18" grpId="0"/>
    </p:bld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0" y="1447800"/>
            <a:ext cx="4738497" cy="461665"/>
          </a:xfrm>
          <a:prstGeom prst="rect">
            <a:avLst/>
          </a:prstGeom>
          <a:noFill/>
        </p:spPr>
        <p:txBody>
          <a:bodyPr wrap="none" rtlCol="0">
            <a:spAutoFit/>
          </a:bodyPr>
          <a:lstStyle/>
          <a:p>
            <a:r>
              <a:rPr lang="en-US" sz="2400" b="1" dirty="0" smtClean="0">
                <a:solidFill>
                  <a:srgbClr val="FF0000"/>
                </a:solidFill>
              </a:rPr>
              <a:t>CONCETTI DI TATTICA INDIVIDUALE:</a:t>
            </a:r>
            <a:endParaRPr lang="en-US" sz="2400" b="1" dirty="0">
              <a:solidFill>
                <a:srgbClr val="FF0000"/>
              </a:solidFill>
            </a:endParaRPr>
          </a:p>
        </p:txBody>
      </p:sp>
      <p:sp>
        <p:nvSpPr>
          <p:cNvPr id="8" name="TextBox 7"/>
          <p:cNvSpPr txBox="1"/>
          <p:nvPr/>
        </p:nvSpPr>
        <p:spPr>
          <a:xfrm>
            <a:off x="0" y="2057400"/>
            <a:ext cx="5029201" cy="369332"/>
          </a:xfrm>
          <a:prstGeom prst="rect">
            <a:avLst/>
          </a:prstGeom>
          <a:noFill/>
        </p:spPr>
        <p:txBody>
          <a:bodyPr wrap="square" rtlCol="0">
            <a:spAutoFit/>
          </a:bodyPr>
          <a:lstStyle/>
          <a:p>
            <a:r>
              <a:rPr lang="en-US" b="1" dirty="0" smtClean="0"/>
              <a:t>* ATTENZIONE</a:t>
            </a:r>
            <a:endParaRPr lang="en-US" b="1" dirty="0"/>
          </a:p>
        </p:txBody>
      </p:sp>
      <p:sp>
        <p:nvSpPr>
          <p:cNvPr id="10" name="TextBox 9"/>
          <p:cNvSpPr txBox="1"/>
          <p:nvPr/>
        </p:nvSpPr>
        <p:spPr>
          <a:xfrm>
            <a:off x="0" y="2438400"/>
            <a:ext cx="5029201" cy="369332"/>
          </a:xfrm>
          <a:prstGeom prst="rect">
            <a:avLst/>
          </a:prstGeom>
          <a:noFill/>
        </p:spPr>
        <p:txBody>
          <a:bodyPr wrap="square" rtlCol="0">
            <a:spAutoFit/>
          </a:bodyPr>
          <a:lstStyle/>
          <a:p>
            <a:r>
              <a:rPr lang="en-US" b="1" dirty="0" smtClean="0"/>
              <a:t>* POSIZIONAMENTO</a:t>
            </a:r>
            <a:endParaRPr lang="en-US" b="1" dirty="0"/>
          </a:p>
        </p:txBody>
      </p:sp>
      <p:sp>
        <p:nvSpPr>
          <p:cNvPr id="11" name="TextBox 10"/>
          <p:cNvSpPr txBox="1"/>
          <p:nvPr/>
        </p:nvSpPr>
        <p:spPr>
          <a:xfrm>
            <a:off x="0" y="2819400"/>
            <a:ext cx="5029201" cy="369332"/>
          </a:xfrm>
          <a:prstGeom prst="rect">
            <a:avLst/>
          </a:prstGeom>
          <a:noFill/>
        </p:spPr>
        <p:txBody>
          <a:bodyPr wrap="square" rtlCol="0">
            <a:spAutoFit/>
          </a:bodyPr>
          <a:lstStyle/>
          <a:p>
            <a:r>
              <a:rPr lang="en-US" b="1" dirty="0" smtClean="0"/>
              <a:t>* MARCAMENTO</a:t>
            </a:r>
            <a:endParaRPr lang="en-US" b="1" dirty="0"/>
          </a:p>
        </p:txBody>
      </p:sp>
      <p:sp>
        <p:nvSpPr>
          <p:cNvPr id="12" name="TextBox 11"/>
          <p:cNvSpPr txBox="1"/>
          <p:nvPr/>
        </p:nvSpPr>
        <p:spPr>
          <a:xfrm>
            <a:off x="0" y="3200400"/>
            <a:ext cx="5029201" cy="369332"/>
          </a:xfrm>
          <a:prstGeom prst="rect">
            <a:avLst/>
          </a:prstGeom>
          <a:noFill/>
        </p:spPr>
        <p:txBody>
          <a:bodyPr wrap="square" rtlCol="0">
            <a:spAutoFit/>
          </a:bodyPr>
          <a:lstStyle/>
          <a:p>
            <a:r>
              <a:rPr lang="en-US" b="1" dirty="0" smtClean="0"/>
              <a:t>* TEMPO DI APPROSSIMAZIONE</a:t>
            </a:r>
            <a:endParaRPr lang="en-US" b="1" dirty="0"/>
          </a:p>
        </p:txBody>
      </p:sp>
      <p:sp>
        <p:nvSpPr>
          <p:cNvPr id="14" name="TextBox 13"/>
          <p:cNvSpPr txBox="1"/>
          <p:nvPr/>
        </p:nvSpPr>
        <p:spPr>
          <a:xfrm>
            <a:off x="0" y="3581400"/>
            <a:ext cx="5029201" cy="369332"/>
          </a:xfrm>
          <a:prstGeom prst="rect">
            <a:avLst/>
          </a:prstGeom>
          <a:noFill/>
        </p:spPr>
        <p:txBody>
          <a:bodyPr wrap="square" rtlCol="0">
            <a:spAutoFit/>
          </a:bodyPr>
          <a:lstStyle/>
          <a:p>
            <a:r>
              <a:rPr lang="en-US" b="1" dirty="0" smtClean="0"/>
              <a:t>* COPERTURA</a:t>
            </a:r>
            <a:endParaRPr lang="en-US" b="1" dirty="0"/>
          </a:p>
        </p:txBody>
      </p:sp>
      <p:sp>
        <p:nvSpPr>
          <p:cNvPr id="15" name="TextBox 14"/>
          <p:cNvSpPr txBox="1"/>
          <p:nvPr/>
        </p:nvSpPr>
        <p:spPr>
          <a:xfrm>
            <a:off x="0" y="3962400"/>
            <a:ext cx="5029201" cy="369332"/>
          </a:xfrm>
          <a:prstGeom prst="rect">
            <a:avLst/>
          </a:prstGeom>
          <a:noFill/>
        </p:spPr>
        <p:txBody>
          <a:bodyPr wrap="square" rtlCol="0">
            <a:spAutoFit/>
          </a:bodyPr>
          <a:lstStyle/>
          <a:p>
            <a:r>
              <a:rPr lang="en-US" b="1" dirty="0" smtClean="0"/>
              <a:t>* AIUTO</a:t>
            </a:r>
            <a:endParaRPr lang="en-US" b="1" dirty="0"/>
          </a:p>
        </p:txBody>
      </p:sp>
      <p:sp>
        <p:nvSpPr>
          <p:cNvPr id="18" name="TextBox 17"/>
          <p:cNvSpPr txBox="1"/>
          <p:nvPr/>
        </p:nvSpPr>
        <p:spPr>
          <a:xfrm>
            <a:off x="0" y="4343400"/>
            <a:ext cx="5029201" cy="369332"/>
          </a:xfrm>
          <a:prstGeom prst="rect">
            <a:avLst/>
          </a:prstGeom>
          <a:noFill/>
        </p:spPr>
        <p:txBody>
          <a:bodyPr wrap="square" rtlCol="0">
            <a:spAutoFit/>
          </a:bodyPr>
          <a:lstStyle/>
          <a:p>
            <a:r>
              <a:rPr lang="en-US" b="1" dirty="0" smtClean="0"/>
              <a:t>* RIPIEGAMENTO</a:t>
            </a:r>
          </a:p>
          <a:p>
            <a:endParaRPr lang="en-US" b="1" dirty="0"/>
          </a:p>
        </p:txBody>
      </p:sp>
      <p:sp>
        <p:nvSpPr>
          <p:cNvPr id="16" name="TextBox 15"/>
          <p:cNvSpPr txBox="1"/>
          <p:nvPr/>
        </p:nvSpPr>
        <p:spPr>
          <a:xfrm>
            <a:off x="0" y="4736068"/>
            <a:ext cx="5029201" cy="369332"/>
          </a:xfrm>
          <a:prstGeom prst="rect">
            <a:avLst/>
          </a:prstGeom>
          <a:noFill/>
        </p:spPr>
        <p:txBody>
          <a:bodyPr wrap="square" rtlCol="0">
            <a:spAutoFit/>
          </a:bodyPr>
          <a:lstStyle/>
          <a:p>
            <a:r>
              <a:rPr lang="en-US" b="1" dirty="0" smtClean="0"/>
              <a:t>* TEMPOREGGIAMENTO</a:t>
            </a:r>
          </a:p>
          <a:p>
            <a:endParaRPr lang="en-US" b="1" dirty="0"/>
          </a:p>
        </p:txBody>
      </p:sp>
      <p:pic>
        <p:nvPicPr>
          <p:cNvPr id="19" name="Picture 18" descr="_H0Q0259.jpg"/>
          <p:cNvPicPr>
            <a:picLocks noChangeAspect="1"/>
          </p:cNvPicPr>
          <p:nvPr/>
        </p:nvPicPr>
        <p:blipFill>
          <a:blip r:embed="rId3" cstate="print"/>
          <a:stretch>
            <a:fillRect/>
          </a:stretch>
        </p:blipFill>
        <p:spPr>
          <a:xfrm>
            <a:off x="5410200" y="1828800"/>
            <a:ext cx="3505200" cy="4724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P spid="12" grpId="0"/>
      <p:bldP spid="14" grpId="0"/>
      <p:bldP spid="15" grpId="0"/>
      <p:bldP spid="18" grpId="0"/>
      <p:bldP spid="16" grpId="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963946" cy="461665"/>
          </a:xfrm>
          <a:prstGeom prst="rect">
            <a:avLst/>
          </a:prstGeom>
          <a:noFill/>
        </p:spPr>
        <p:txBody>
          <a:bodyPr wrap="none" rtlCol="0">
            <a:spAutoFit/>
          </a:bodyPr>
          <a:lstStyle/>
          <a:p>
            <a:r>
              <a:rPr lang="en-US" sz="2400" b="1" dirty="0" smtClean="0">
                <a:solidFill>
                  <a:srgbClr val="FF0000"/>
                </a:solidFill>
              </a:rPr>
              <a:t>ABILITA’ MOTRICI DEL GIOCO:</a:t>
            </a:r>
            <a:endParaRPr lang="en-US" sz="2400" b="1" dirty="0">
              <a:solidFill>
                <a:srgbClr val="FF0000"/>
              </a:solidFill>
            </a:endParaRPr>
          </a:p>
        </p:txBody>
      </p:sp>
      <p:graphicFrame>
        <p:nvGraphicFramePr>
          <p:cNvPr id="15" name="Diagram 14"/>
          <p:cNvGraphicFramePr/>
          <p:nvPr/>
        </p:nvGraphicFramePr>
        <p:xfrm>
          <a:off x="838200" y="2641600"/>
          <a:ext cx="7543800" cy="4064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16" name="TextBox 15"/>
          <p:cNvSpPr txBox="1"/>
          <p:nvPr/>
        </p:nvSpPr>
        <p:spPr>
          <a:xfrm>
            <a:off x="757454" y="2069068"/>
            <a:ext cx="4911546" cy="369332"/>
          </a:xfrm>
          <a:prstGeom prst="rect">
            <a:avLst/>
          </a:prstGeom>
          <a:noFill/>
        </p:spPr>
        <p:txBody>
          <a:bodyPr wrap="none" rtlCol="0">
            <a:spAutoFit/>
          </a:bodyPr>
          <a:lstStyle/>
          <a:p>
            <a:r>
              <a:rPr lang="en-US" b="1" dirty="0" smtClean="0"/>
              <a:t>ABILITA’ PER RISOLVERE UN PROBLEMA IN GIOCO</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15" grpId="0">
        <p:bldAsOne/>
      </p:bldGraphic>
      <p:bldP spid="16" grpId="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963946" cy="461665"/>
          </a:xfrm>
          <a:prstGeom prst="rect">
            <a:avLst/>
          </a:prstGeom>
          <a:noFill/>
        </p:spPr>
        <p:txBody>
          <a:bodyPr wrap="none" rtlCol="0">
            <a:spAutoFit/>
          </a:bodyPr>
          <a:lstStyle/>
          <a:p>
            <a:r>
              <a:rPr lang="en-US" sz="2400" b="1" dirty="0" smtClean="0">
                <a:solidFill>
                  <a:srgbClr val="FF0000"/>
                </a:solidFill>
              </a:rPr>
              <a:t>ABILITA’ MOTRICI DEL GIOCO:</a:t>
            </a:r>
            <a:endParaRPr lang="en-US" sz="2400" b="1" dirty="0">
              <a:solidFill>
                <a:srgbClr val="FF0000"/>
              </a:solidFill>
            </a:endParaRPr>
          </a:p>
        </p:txBody>
      </p:sp>
      <p:graphicFrame>
        <p:nvGraphicFramePr>
          <p:cNvPr id="8" name="Diagram 7"/>
          <p:cNvGraphicFramePr/>
          <p:nvPr/>
        </p:nvGraphicFramePr>
        <p:xfrm>
          <a:off x="609600" y="2336800"/>
          <a:ext cx="8001000" cy="4064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8" grpId="0">
        <p:bldAsOne/>
      </p:bldGraphic>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5301000" cy="461665"/>
          </a:xfrm>
          <a:prstGeom prst="rect">
            <a:avLst/>
          </a:prstGeom>
          <a:noFill/>
        </p:spPr>
        <p:txBody>
          <a:bodyPr wrap="none" rtlCol="0">
            <a:spAutoFit/>
          </a:bodyPr>
          <a:lstStyle/>
          <a:p>
            <a:r>
              <a:rPr lang="en-US" sz="2400" b="1" dirty="0" smtClean="0">
                <a:solidFill>
                  <a:srgbClr val="FF0000"/>
                </a:solidFill>
              </a:rPr>
              <a:t>ABILITA’ MOTRICI DEL GIOCO: OBIETTIVI</a:t>
            </a:r>
            <a:endParaRPr lang="en-US" sz="2400" b="1" dirty="0">
              <a:solidFill>
                <a:srgbClr val="FF0000"/>
              </a:solidFill>
            </a:endParaRPr>
          </a:p>
        </p:txBody>
      </p:sp>
      <p:sp>
        <p:nvSpPr>
          <p:cNvPr id="8" name="TextBox 7"/>
          <p:cNvSpPr txBox="1"/>
          <p:nvPr/>
        </p:nvSpPr>
        <p:spPr>
          <a:xfrm>
            <a:off x="533400" y="2641600"/>
            <a:ext cx="3352799" cy="2308324"/>
          </a:xfrm>
          <a:prstGeom prst="rect">
            <a:avLst/>
          </a:prstGeom>
          <a:noFill/>
        </p:spPr>
        <p:txBody>
          <a:bodyPr wrap="square" rtlCol="0">
            <a:spAutoFit/>
          </a:bodyPr>
          <a:lstStyle/>
          <a:p>
            <a:r>
              <a:rPr lang="en-US" b="1" dirty="0" smtClean="0"/>
              <a:t>OTTIMA PRESTAZIONE DURANTE LA GARA, GRAZIE ALL’USO DI TUTTE LE CAPACITA’ E ABILITA’ INDIVIDUALI ALL’INTERNO DEL SISTEMA DI GIOCO E INTAREGENDO COLLETTIVAMENTE CON GLI ALTRI GIOCATORI</a:t>
            </a:r>
            <a:endParaRPr lang="en-US" b="1" dirty="0"/>
          </a:p>
        </p:txBody>
      </p:sp>
      <p:pic>
        <p:nvPicPr>
          <p:cNvPr id="9" name="Picture 8" descr="IS9R0008.jpg"/>
          <p:cNvPicPr>
            <a:picLocks noChangeAspect="1"/>
          </p:cNvPicPr>
          <p:nvPr/>
        </p:nvPicPr>
        <p:blipFill>
          <a:blip r:embed="rId3" cstate="print"/>
          <a:stretch>
            <a:fillRect/>
          </a:stretch>
        </p:blipFill>
        <p:spPr>
          <a:xfrm>
            <a:off x="4343400" y="2133600"/>
            <a:ext cx="4648200" cy="441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6901799" cy="461665"/>
          </a:xfrm>
          <a:prstGeom prst="rect">
            <a:avLst/>
          </a:prstGeom>
          <a:noFill/>
        </p:spPr>
        <p:txBody>
          <a:bodyPr wrap="none" rtlCol="0">
            <a:spAutoFit/>
          </a:bodyPr>
          <a:lstStyle/>
          <a:p>
            <a:r>
              <a:rPr lang="en-US" sz="2400" b="1" dirty="0" smtClean="0">
                <a:solidFill>
                  <a:srgbClr val="FF0000"/>
                </a:solidFill>
              </a:rPr>
              <a:t>IN COSA CONSISTE LA DIFESA A UOMO CON CAMBIO</a:t>
            </a:r>
            <a:endParaRPr lang="en-US" sz="2400" b="1" dirty="0">
              <a:solidFill>
                <a:srgbClr val="FF0000"/>
              </a:solidFill>
            </a:endParaRPr>
          </a:p>
        </p:txBody>
      </p:sp>
      <p:sp>
        <p:nvSpPr>
          <p:cNvPr id="8" name="TextBox 7"/>
          <p:cNvSpPr txBox="1"/>
          <p:nvPr/>
        </p:nvSpPr>
        <p:spPr>
          <a:xfrm>
            <a:off x="0" y="2590800"/>
            <a:ext cx="5029201" cy="3416320"/>
          </a:xfrm>
          <a:prstGeom prst="rect">
            <a:avLst/>
          </a:prstGeom>
          <a:noFill/>
        </p:spPr>
        <p:txBody>
          <a:bodyPr wrap="square" rtlCol="0">
            <a:spAutoFit/>
          </a:bodyPr>
          <a:lstStyle/>
          <a:p>
            <a:r>
              <a:rPr lang="en-US" dirty="0" smtClean="0"/>
              <a:t>E’ UNA DIFESA INDIVIDUALE, NELLA QUALE I GIOCATORI IN FUNZIONE DI UNA SERIE DI PARAMETRI IN ALCUNE OCCASIONI SEGUONO L’AVVERSARIO IN ALTRE LO LASCIANO PASSARE (PERTANTO I GIOCATORI DEVONO PRENDERE DECISIONI CONTINUAMENTE). IN FUNZIONE DI TALI DECISIONI IL COMPAGNO REAGIRA A SUA VOLTA IN UNA MANIERA O NELL’ALTRA. E’ UN TIPO DI DIFESA CHE RICHIEDE MOLTO LAVORO E SINCRONIZZAZIONE. E’UNA DIFESA ATTIVA CHE CERCA DI INDURRE L’AVVERSARIO ALL’ERRORE, EVITANDO DI FARLO PENSARE PER LUNGO TEMPO.</a:t>
            </a:r>
            <a:endParaRPr lang="en-US" dirty="0"/>
          </a:p>
        </p:txBody>
      </p:sp>
      <p:pic>
        <p:nvPicPr>
          <p:cNvPr id="9" name="Picture 8" descr="IMG_6921.JPG"/>
          <p:cNvPicPr>
            <a:picLocks noChangeAspect="1"/>
          </p:cNvPicPr>
          <p:nvPr/>
        </p:nvPicPr>
        <p:blipFill>
          <a:blip r:embed="rId3"/>
          <a:stretch>
            <a:fillRect/>
          </a:stretch>
        </p:blipFill>
        <p:spPr>
          <a:xfrm>
            <a:off x="5638800" y="2667000"/>
            <a:ext cx="3429000" cy="305232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671935"/>
            <a:ext cx="7883138" cy="461665"/>
          </a:xfrm>
          <a:prstGeom prst="rect">
            <a:avLst/>
          </a:prstGeom>
          <a:noFill/>
        </p:spPr>
        <p:txBody>
          <a:bodyPr wrap="none" rtlCol="0">
            <a:spAutoFit/>
          </a:bodyPr>
          <a:lstStyle/>
          <a:p>
            <a:r>
              <a:rPr lang="en-US" sz="2400" b="1" dirty="0" smtClean="0">
                <a:solidFill>
                  <a:srgbClr val="FF0000"/>
                </a:solidFill>
              </a:rPr>
              <a:t>IL GIOCATORE DEVE PRENDERE DECISIONI CONTINUAMENTE</a:t>
            </a:r>
            <a:endParaRPr lang="en-US" sz="2400" b="1" dirty="0">
              <a:solidFill>
                <a:srgbClr val="FF0000"/>
              </a:solidFill>
            </a:endParaRPr>
          </a:p>
        </p:txBody>
      </p:sp>
      <p:graphicFrame>
        <p:nvGraphicFramePr>
          <p:cNvPr id="10" name="Diagram 9"/>
          <p:cNvGraphicFramePr/>
          <p:nvPr/>
        </p:nvGraphicFramePr>
        <p:xfrm>
          <a:off x="228599" y="1600200"/>
          <a:ext cx="8655993" cy="4064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12" name="TextBox 11"/>
          <p:cNvSpPr txBox="1"/>
          <p:nvPr/>
        </p:nvSpPr>
        <p:spPr>
          <a:xfrm>
            <a:off x="762000" y="5257800"/>
            <a:ext cx="5627149" cy="369332"/>
          </a:xfrm>
          <a:prstGeom prst="rect">
            <a:avLst/>
          </a:prstGeom>
          <a:noFill/>
        </p:spPr>
        <p:txBody>
          <a:bodyPr wrap="none" rtlCol="0">
            <a:spAutoFit/>
          </a:bodyPr>
          <a:lstStyle/>
          <a:p>
            <a:r>
              <a:rPr lang="en-US" b="1" dirty="0" smtClean="0"/>
              <a:t>DIFENSORE INEFFICACE:   RISULTATO DELLE CIRCOSTANZE</a:t>
            </a:r>
            <a:endParaRPr lang="en-US" b="1" dirty="0"/>
          </a:p>
        </p:txBody>
      </p:sp>
      <p:sp>
        <p:nvSpPr>
          <p:cNvPr id="13" name="TextBox 12"/>
          <p:cNvSpPr txBox="1"/>
          <p:nvPr/>
        </p:nvSpPr>
        <p:spPr>
          <a:xfrm>
            <a:off x="762000" y="5638800"/>
            <a:ext cx="5644394" cy="369332"/>
          </a:xfrm>
          <a:prstGeom prst="rect">
            <a:avLst/>
          </a:prstGeom>
          <a:noFill/>
        </p:spPr>
        <p:txBody>
          <a:bodyPr wrap="none" rtlCol="0">
            <a:spAutoFit/>
          </a:bodyPr>
          <a:lstStyle/>
          <a:p>
            <a:r>
              <a:rPr lang="en-US" b="1" dirty="0" smtClean="0"/>
              <a:t>DIFENSORE EFFICACE:   RISULTATO DELLE PROPRIE SCELTE</a:t>
            </a:r>
            <a:endParaRPr lang="en-US" b="1" dirty="0"/>
          </a:p>
        </p:txBody>
      </p:sp>
      <p:sp>
        <p:nvSpPr>
          <p:cNvPr id="14" name="TextBox 13"/>
          <p:cNvSpPr txBox="1"/>
          <p:nvPr/>
        </p:nvSpPr>
        <p:spPr>
          <a:xfrm>
            <a:off x="228599" y="6172200"/>
            <a:ext cx="8915401" cy="646331"/>
          </a:xfrm>
          <a:prstGeom prst="rect">
            <a:avLst/>
          </a:prstGeom>
          <a:noFill/>
        </p:spPr>
        <p:txBody>
          <a:bodyPr wrap="square" rtlCol="0">
            <a:spAutoFit/>
          </a:bodyPr>
          <a:lstStyle/>
          <a:p>
            <a:r>
              <a:rPr lang="en-US" b="1" dirty="0" smtClean="0">
                <a:solidFill>
                  <a:srgbClr val="0000FF"/>
                </a:solidFill>
              </a:rPr>
              <a:t>COMPITO DELL’ALLENATORE: MOSTRARE IL MAGGIOR NUMERO DI SITUAZIONI POSSIBILI AFFINCHE IL GIOCATORE SIA IN GRADO DI SCEGLIERE LA SOLUZIONE ADEGUATA</a:t>
            </a:r>
            <a:endParaRPr lang="en-US" b="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50000" decel="5000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10" grpId="0">
        <p:bldAsOne/>
      </p:bldGraphic>
      <p:bldP spid="12" grpId="0"/>
      <p:bldP spid="13" grpId="0"/>
      <p:bldP spid="14" grpId="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701103" cy="461665"/>
          </a:xfrm>
          <a:prstGeom prst="rect">
            <a:avLst/>
          </a:prstGeom>
          <a:noFill/>
        </p:spPr>
        <p:txBody>
          <a:bodyPr wrap="none" rtlCol="0">
            <a:spAutoFit/>
          </a:bodyPr>
          <a:lstStyle/>
          <a:p>
            <a:r>
              <a:rPr lang="en-US" sz="2400" b="1" dirty="0" smtClean="0">
                <a:solidFill>
                  <a:srgbClr val="FF0000"/>
                </a:solidFill>
              </a:rPr>
              <a:t>QUALI SONO I PARAMETRI?</a:t>
            </a:r>
            <a:endParaRPr lang="en-US" sz="2400" b="1" dirty="0">
              <a:solidFill>
                <a:srgbClr val="FF0000"/>
              </a:solidFill>
            </a:endParaRPr>
          </a:p>
        </p:txBody>
      </p:sp>
      <p:sp>
        <p:nvSpPr>
          <p:cNvPr id="8" name="TextBox 7"/>
          <p:cNvSpPr txBox="1"/>
          <p:nvPr/>
        </p:nvSpPr>
        <p:spPr>
          <a:xfrm>
            <a:off x="0" y="2667000"/>
            <a:ext cx="5029201" cy="400110"/>
          </a:xfrm>
          <a:prstGeom prst="rect">
            <a:avLst/>
          </a:prstGeom>
          <a:noFill/>
        </p:spPr>
        <p:txBody>
          <a:bodyPr wrap="square" rtlCol="0">
            <a:spAutoFit/>
          </a:bodyPr>
          <a:lstStyle/>
          <a:p>
            <a:r>
              <a:rPr lang="en-US" sz="2000" b="1" dirty="0" smtClean="0"/>
              <a:t>1) PRESSIONE AL PALLONE</a:t>
            </a:r>
            <a:endParaRPr lang="en-US" sz="2000" b="1" dirty="0"/>
          </a:p>
        </p:txBody>
      </p:sp>
      <p:sp>
        <p:nvSpPr>
          <p:cNvPr id="10" name="TextBox 9"/>
          <p:cNvSpPr txBox="1"/>
          <p:nvPr/>
        </p:nvSpPr>
        <p:spPr>
          <a:xfrm>
            <a:off x="0" y="3181290"/>
            <a:ext cx="3755105" cy="400110"/>
          </a:xfrm>
          <a:prstGeom prst="rect">
            <a:avLst/>
          </a:prstGeom>
          <a:noFill/>
        </p:spPr>
        <p:txBody>
          <a:bodyPr wrap="none" rtlCol="0">
            <a:spAutoFit/>
          </a:bodyPr>
          <a:lstStyle/>
          <a:p>
            <a:r>
              <a:rPr lang="en-US" sz="2000" b="1" dirty="0" smtClean="0"/>
              <a:t>2) TENERE RIFERIMENTO VISUALE</a:t>
            </a:r>
            <a:endParaRPr lang="en-US" sz="2000" b="1" dirty="0"/>
          </a:p>
        </p:txBody>
      </p:sp>
      <p:pic>
        <p:nvPicPr>
          <p:cNvPr id="11" name="Picture 10" descr="HLV Sergio dang huong dan cac cau thu trong buoi tap chieu toi qua.jpg"/>
          <p:cNvPicPr>
            <a:picLocks noChangeAspect="1"/>
          </p:cNvPicPr>
          <p:nvPr/>
        </p:nvPicPr>
        <p:blipFill>
          <a:blip r:embed="rId3"/>
          <a:stretch>
            <a:fillRect/>
          </a:stretch>
        </p:blipFill>
        <p:spPr>
          <a:xfrm>
            <a:off x="5486400" y="2133600"/>
            <a:ext cx="3581400" cy="3936578"/>
          </a:xfrm>
          <a:prstGeom prst="rect">
            <a:avLst/>
          </a:prstGeom>
        </p:spPr>
      </p:pic>
      <p:sp>
        <p:nvSpPr>
          <p:cNvPr id="12" name="TextBox 11"/>
          <p:cNvSpPr txBox="1"/>
          <p:nvPr/>
        </p:nvSpPr>
        <p:spPr>
          <a:xfrm>
            <a:off x="0" y="3638490"/>
            <a:ext cx="3105638" cy="400110"/>
          </a:xfrm>
          <a:prstGeom prst="rect">
            <a:avLst/>
          </a:prstGeom>
          <a:noFill/>
        </p:spPr>
        <p:txBody>
          <a:bodyPr wrap="none" rtlCol="0">
            <a:spAutoFit/>
          </a:bodyPr>
          <a:lstStyle/>
          <a:p>
            <a:r>
              <a:rPr lang="en-US" sz="2000" b="1" dirty="0" smtClean="0"/>
              <a:t>3) DETTAGLI E PARTICOLARI</a:t>
            </a:r>
            <a:endParaRPr 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778799" cy="461665"/>
          </a:xfrm>
          <a:prstGeom prst="rect">
            <a:avLst/>
          </a:prstGeom>
          <a:noFill/>
        </p:spPr>
        <p:txBody>
          <a:bodyPr wrap="none" rtlCol="0">
            <a:spAutoFit/>
          </a:bodyPr>
          <a:lstStyle/>
          <a:p>
            <a:r>
              <a:rPr lang="en-US" sz="2400" b="1" dirty="0" smtClean="0">
                <a:solidFill>
                  <a:srgbClr val="FF0000"/>
                </a:solidFill>
              </a:rPr>
              <a:t>QUALI SONO GLI OBIETTIVI?</a:t>
            </a:r>
            <a:endParaRPr lang="en-US" sz="2400" b="1" dirty="0">
              <a:solidFill>
                <a:srgbClr val="FF0000"/>
              </a:solidFill>
            </a:endParaRPr>
          </a:p>
        </p:txBody>
      </p:sp>
      <p:sp>
        <p:nvSpPr>
          <p:cNvPr id="8" name="TextBox 7"/>
          <p:cNvSpPr txBox="1"/>
          <p:nvPr/>
        </p:nvSpPr>
        <p:spPr>
          <a:xfrm>
            <a:off x="0" y="2667000"/>
            <a:ext cx="5486400" cy="646331"/>
          </a:xfrm>
          <a:prstGeom prst="rect">
            <a:avLst/>
          </a:prstGeom>
          <a:noFill/>
        </p:spPr>
        <p:txBody>
          <a:bodyPr wrap="square" rtlCol="0">
            <a:spAutoFit/>
          </a:bodyPr>
          <a:lstStyle/>
          <a:p>
            <a:pPr marL="342900" indent="-342900"/>
            <a:r>
              <a:rPr lang="en-US" b="1" dirty="0" smtClean="0"/>
              <a:t>*     RECUPERARE IL PALLONE PIU’ RAPIDAMENTE POSSIBILE</a:t>
            </a:r>
          </a:p>
          <a:p>
            <a:pPr marL="342900" indent="-342900"/>
            <a:endParaRPr lang="en-US" b="1" dirty="0"/>
          </a:p>
        </p:txBody>
      </p:sp>
      <p:sp>
        <p:nvSpPr>
          <p:cNvPr id="9" name="TextBox 8"/>
          <p:cNvSpPr txBox="1"/>
          <p:nvPr/>
        </p:nvSpPr>
        <p:spPr>
          <a:xfrm>
            <a:off x="0" y="3974068"/>
            <a:ext cx="5486400" cy="369332"/>
          </a:xfrm>
          <a:prstGeom prst="rect">
            <a:avLst/>
          </a:prstGeom>
          <a:noFill/>
        </p:spPr>
        <p:txBody>
          <a:bodyPr wrap="square" rtlCol="0">
            <a:spAutoFit/>
          </a:bodyPr>
          <a:lstStyle/>
          <a:p>
            <a:r>
              <a:rPr lang="en-US" b="1" dirty="0" smtClean="0"/>
              <a:t>*     CREARE SUPERIORITA’ NUMERICA DIFENSIVA        </a:t>
            </a:r>
            <a:endParaRPr lang="en-US" b="1" dirty="0"/>
          </a:p>
        </p:txBody>
      </p:sp>
      <p:sp>
        <p:nvSpPr>
          <p:cNvPr id="12" name="TextBox 11"/>
          <p:cNvSpPr txBox="1"/>
          <p:nvPr/>
        </p:nvSpPr>
        <p:spPr>
          <a:xfrm>
            <a:off x="0" y="3316069"/>
            <a:ext cx="5486400" cy="646331"/>
          </a:xfrm>
          <a:prstGeom prst="rect">
            <a:avLst/>
          </a:prstGeom>
          <a:noFill/>
        </p:spPr>
        <p:txBody>
          <a:bodyPr wrap="square" rtlCol="0">
            <a:spAutoFit/>
          </a:bodyPr>
          <a:lstStyle/>
          <a:p>
            <a:pPr marL="342900" indent="-342900"/>
            <a:r>
              <a:rPr lang="en-US" b="1" dirty="0" smtClean="0"/>
              <a:t>*     RECUPERARE IL PALLONE PIU’ VICINO POSSIBILE ALLA PORTA AVVERSARIA</a:t>
            </a:r>
          </a:p>
          <a:p>
            <a:pPr marL="342900" indent="-342900"/>
            <a:endParaRPr lang="en-US" b="1" dirty="0"/>
          </a:p>
        </p:txBody>
      </p:sp>
      <p:pic>
        <p:nvPicPr>
          <p:cNvPr id="13" name="Picture 12" descr="Quang_Minh.jpg"/>
          <p:cNvPicPr>
            <a:picLocks noChangeAspect="1"/>
          </p:cNvPicPr>
          <p:nvPr/>
        </p:nvPicPr>
        <p:blipFill>
          <a:blip r:embed="rId3"/>
          <a:stretch>
            <a:fillRect/>
          </a:stretch>
        </p:blipFill>
        <p:spPr>
          <a:xfrm>
            <a:off x="5638800" y="2133600"/>
            <a:ext cx="3276600" cy="352321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128080" cy="461665"/>
          </a:xfrm>
          <a:prstGeom prst="rect">
            <a:avLst/>
          </a:prstGeom>
          <a:noFill/>
        </p:spPr>
        <p:txBody>
          <a:bodyPr wrap="none" rtlCol="0">
            <a:spAutoFit/>
          </a:bodyPr>
          <a:lstStyle/>
          <a:p>
            <a:r>
              <a:rPr lang="en-US" sz="2400" b="1" dirty="0" smtClean="0">
                <a:solidFill>
                  <a:srgbClr val="FF0000"/>
                </a:solidFill>
              </a:rPr>
              <a:t>PUNTI FONDAMENTALI</a:t>
            </a:r>
            <a:endParaRPr lang="en-US" sz="2400" b="1" dirty="0">
              <a:solidFill>
                <a:srgbClr val="FF0000"/>
              </a:solidFill>
            </a:endParaRPr>
          </a:p>
        </p:txBody>
      </p:sp>
      <p:sp>
        <p:nvSpPr>
          <p:cNvPr id="8" name="TextBox 7"/>
          <p:cNvSpPr txBox="1"/>
          <p:nvPr/>
        </p:nvSpPr>
        <p:spPr>
          <a:xfrm>
            <a:off x="0" y="2057400"/>
            <a:ext cx="5486400" cy="369332"/>
          </a:xfrm>
          <a:prstGeom prst="rect">
            <a:avLst/>
          </a:prstGeom>
          <a:noFill/>
        </p:spPr>
        <p:txBody>
          <a:bodyPr wrap="square" rtlCol="0">
            <a:spAutoFit/>
          </a:bodyPr>
          <a:lstStyle/>
          <a:p>
            <a:pPr marL="342900" indent="-342900"/>
            <a:r>
              <a:rPr lang="en-US" b="1" dirty="0" smtClean="0"/>
              <a:t>*     PRESSIONE AL PALLONE</a:t>
            </a:r>
            <a:endParaRPr lang="en-US" b="1" dirty="0"/>
          </a:p>
        </p:txBody>
      </p:sp>
      <p:sp>
        <p:nvSpPr>
          <p:cNvPr id="9" name="TextBox 8"/>
          <p:cNvSpPr txBox="1"/>
          <p:nvPr/>
        </p:nvSpPr>
        <p:spPr>
          <a:xfrm>
            <a:off x="0" y="2831068"/>
            <a:ext cx="5486400" cy="369332"/>
          </a:xfrm>
          <a:prstGeom prst="rect">
            <a:avLst/>
          </a:prstGeom>
          <a:noFill/>
        </p:spPr>
        <p:txBody>
          <a:bodyPr wrap="square" rtlCol="0">
            <a:spAutoFit/>
          </a:bodyPr>
          <a:lstStyle/>
          <a:p>
            <a:r>
              <a:rPr lang="en-US" b="1" dirty="0" smtClean="0"/>
              <a:t>*     MAGGIOR NUMERO POSSIBILE DI LINEE DIFENSIVE</a:t>
            </a:r>
            <a:endParaRPr lang="en-US" b="1" dirty="0"/>
          </a:p>
        </p:txBody>
      </p:sp>
      <p:sp>
        <p:nvSpPr>
          <p:cNvPr id="12" name="TextBox 11"/>
          <p:cNvSpPr txBox="1"/>
          <p:nvPr/>
        </p:nvSpPr>
        <p:spPr>
          <a:xfrm>
            <a:off x="0" y="2438400"/>
            <a:ext cx="5486400" cy="369332"/>
          </a:xfrm>
          <a:prstGeom prst="rect">
            <a:avLst/>
          </a:prstGeom>
          <a:noFill/>
        </p:spPr>
        <p:txBody>
          <a:bodyPr wrap="square" rtlCol="0">
            <a:spAutoFit/>
          </a:bodyPr>
          <a:lstStyle/>
          <a:p>
            <a:pPr marL="342900" indent="-342900"/>
            <a:r>
              <a:rPr lang="en-US" b="1" dirty="0" smtClean="0"/>
              <a:t>*     COPERTURA </a:t>
            </a:r>
          </a:p>
          <a:p>
            <a:pPr marL="342900" indent="-342900"/>
            <a:endParaRPr lang="en-US" b="1" dirty="0"/>
          </a:p>
        </p:txBody>
      </p:sp>
      <p:sp>
        <p:nvSpPr>
          <p:cNvPr id="11" name="TextBox 10"/>
          <p:cNvSpPr txBox="1"/>
          <p:nvPr/>
        </p:nvSpPr>
        <p:spPr>
          <a:xfrm>
            <a:off x="0" y="3544669"/>
            <a:ext cx="5486400" cy="646331"/>
          </a:xfrm>
          <a:prstGeom prst="rect">
            <a:avLst/>
          </a:prstGeom>
          <a:noFill/>
        </p:spPr>
        <p:txBody>
          <a:bodyPr wrap="square" rtlCol="0">
            <a:spAutoFit/>
          </a:bodyPr>
          <a:lstStyle/>
          <a:p>
            <a:r>
              <a:rPr lang="en-US" b="1" dirty="0" smtClean="0"/>
              <a:t>*     RIPIEGAMENTO RAPIDO SE IL PALLONE SUPERA LA   PRIMA LINEA DIFENSIVA</a:t>
            </a:r>
          </a:p>
          <a:p>
            <a:pPr algn="ctr"/>
            <a:endParaRPr lang="en-US" b="1" dirty="0"/>
          </a:p>
        </p:txBody>
      </p:sp>
      <p:sp>
        <p:nvSpPr>
          <p:cNvPr id="14" name="TextBox 13"/>
          <p:cNvSpPr txBox="1"/>
          <p:nvPr/>
        </p:nvSpPr>
        <p:spPr>
          <a:xfrm>
            <a:off x="0" y="4191000"/>
            <a:ext cx="5486400" cy="646331"/>
          </a:xfrm>
          <a:prstGeom prst="rect">
            <a:avLst/>
          </a:prstGeom>
          <a:noFill/>
        </p:spPr>
        <p:txBody>
          <a:bodyPr wrap="square" rtlCol="0">
            <a:spAutoFit/>
          </a:bodyPr>
          <a:lstStyle/>
          <a:p>
            <a:r>
              <a:rPr lang="en-US" b="1" dirty="0" smtClean="0"/>
              <a:t>*     TEMPO DI APPROSSIMAZIONE: PRESSARE IL GIOCATORE DURANTE IL PERCORSO DEL PALLONE</a:t>
            </a:r>
            <a:endParaRPr lang="en-US" b="1" dirty="0"/>
          </a:p>
        </p:txBody>
      </p:sp>
      <p:sp>
        <p:nvSpPr>
          <p:cNvPr id="15" name="TextBox 14"/>
          <p:cNvSpPr txBox="1"/>
          <p:nvPr/>
        </p:nvSpPr>
        <p:spPr>
          <a:xfrm>
            <a:off x="0" y="4812268"/>
            <a:ext cx="5486400" cy="369332"/>
          </a:xfrm>
          <a:prstGeom prst="rect">
            <a:avLst/>
          </a:prstGeom>
          <a:noFill/>
        </p:spPr>
        <p:txBody>
          <a:bodyPr wrap="square" rtlCol="0">
            <a:spAutoFit/>
          </a:bodyPr>
          <a:lstStyle/>
          <a:p>
            <a:r>
              <a:rPr lang="en-US" b="1" dirty="0" smtClean="0"/>
              <a:t>*     PORTIERE COME ULTIMO DIFENSORE</a:t>
            </a:r>
            <a:endParaRPr lang="en-US" b="1" dirty="0"/>
          </a:p>
        </p:txBody>
      </p:sp>
      <p:pic>
        <p:nvPicPr>
          <p:cNvPr id="17" name="Picture 16" descr="_H0Q0253.jpg"/>
          <p:cNvPicPr>
            <a:picLocks noChangeAspect="1"/>
          </p:cNvPicPr>
          <p:nvPr/>
        </p:nvPicPr>
        <p:blipFill>
          <a:blip r:embed="rId3" cstate="print"/>
          <a:stretch>
            <a:fillRect/>
          </a:stretch>
        </p:blipFill>
        <p:spPr>
          <a:xfrm>
            <a:off x="5486400" y="2371344"/>
            <a:ext cx="3617976" cy="3724656"/>
          </a:xfrm>
          <a:prstGeom prst="rect">
            <a:avLst/>
          </a:prstGeom>
        </p:spPr>
      </p:pic>
      <p:sp>
        <p:nvSpPr>
          <p:cNvPr id="18" name="TextBox 17"/>
          <p:cNvSpPr txBox="1"/>
          <p:nvPr/>
        </p:nvSpPr>
        <p:spPr>
          <a:xfrm>
            <a:off x="0" y="3212068"/>
            <a:ext cx="5486400" cy="369332"/>
          </a:xfrm>
          <a:prstGeom prst="rect">
            <a:avLst/>
          </a:prstGeom>
          <a:noFill/>
        </p:spPr>
        <p:txBody>
          <a:bodyPr wrap="square" rtlCol="0">
            <a:spAutoFit/>
          </a:bodyPr>
          <a:lstStyle/>
          <a:p>
            <a:r>
              <a:rPr lang="en-US" b="1" dirty="0" smtClean="0"/>
              <a:t>*     DOMINIO DELLO SPAZIO</a:t>
            </a:r>
          </a:p>
          <a:p>
            <a:endParaRPr lang="en-US" b="1" dirty="0"/>
          </a:p>
        </p:txBody>
      </p:sp>
      <p:sp>
        <p:nvSpPr>
          <p:cNvPr id="19" name="TextBox 18"/>
          <p:cNvSpPr txBox="1"/>
          <p:nvPr/>
        </p:nvSpPr>
        <p:spPr>
          <a:xfrm>
            <a:off x="0" y="5193268"/>
            <a:ext cx="5486400" cy="646331"/>
          </a:xfrm>
          <a:prstGeom prst="rect">
            <a:avLst/>
          </a:prstGeom>
          <a:noFill/>
        </p:spPr>
        <p:txBody>
          <a:bodyPr wrap="square" rtlCol="0">
            <a:spAutoFit/>
          </a:bodyPr>
          <a:lstStyle/>
          <a:p>
            <a:r>
              <a:rPr lang="en-US" b="1" dirty="0" smtClean="0"/>
              <a:t>*     LUOGO DEL CAMPO DOVE POSIZIONIAMO LA PRIMA LINEA DIFENSIVA</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P spid="11" grpId="0"/>
      <p:bldP spid="14" grpId="0"/>
      <p:bldP spid="15" grpId="0"/>
      <p:bldP spid="18" grpId="0"/>
      <p:bldP spid="19" grpId="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5622753" cy="461665"/>
          </a:xfrm>
          <a:prstGeom prst="rect">
            <a:avLst/>
          </a:prstGeom>
          <a:noFill/>
        </p:spPr>
        <p:txBody>
          <a:bodyPr wrap="none" rtlCol="0">
            <a:spAutoFit/>
          </a:bodyPr>
          <a:lstStyle/>
          <a:p>
            <a:r>
              <a:rPr lang="en-US" sz="2400" b="1" dirty="0" smtClean="0">
                <a:solidFill>
                  <a:srgbClr val="FF0000"/>
                </a:solidFill>
              </a:rPr>
              <a:t>PUNTI FONDAMENTALI: 3 LINEE DIFENSIVE</a:t>
            </a:r>
          </a:p>
          <a:p>
            <a:endParaRPr lang="en-US" sz="2400" b="1" dirty="0">
              <a:solidFill>
                <a:srgbClr val="FF0000"/>
              </a:solidFill>
            </a:endParaRPr>
          </a:p>
        </p:txBody>
      </p:sp>
      <p:pic>
        <p:nvPicPr>
          <p:cNvPr id="10" name="Picture 9" descr="3 LINEE DIFENSIVE 1.jpg"/>
          <p:cNvPicPr>
            <a:picLocks noChangeAspect="1"/>
          </p:cNvPicPr>
          <p:nvPr/>
        </p:nvPicPr>
        <p:blipFill>
          <a:blip r:embed="rId3"/>
          <a:stretch>
            <a:fillRect/>
          </a:stretch>
        </p:blipFill>
        <p:spPr>
          <a:xfrm>
            <a:off x="1028700" y="2073533"/>
            <a:ext cx="7086600" cy="425106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5622753" cy="461665"/>
          </a:xfrm>
          <a:prstGeom prst="rect">
            <a:avLst/>
          </a:prstGeom>
          <a:noFill/>
        </p:spPr>
        <p:txBody>
          <a:bodyPr wrap="none" rtlCol="0">
            <a:spAutoFit/>
          </a:bodyPr>
          <a:lstStyle/>
          <a:p>
            <a:r>
              <a:rPr lang="en-US" sz="2400" b="1" dirty="0" smtClean="0">
                <a:solidFill>
                  <a:srgbClr val="FF0000"/>
                </a:solidFill>
              </a:rPr>
              <a:t>PUNTI FONDAMENTALI: 3 LINEE DIFENSIVE</a:t>
            </a:r>
          </a:p>
          <a:p>
            <a:endParaRPr lang="en-US" sz="2400" b="1" dirty="0">
              <a:solidFill>
                <a:srgbClr val="FF0000"/>
              </a:solidFill>
            </a:endParaRPr>
          </a:p>
        </p:txBody>
      </p:sp>
      <p:pic>
        <p:nvPicPr>
          <p:cNvPr id="6" name="Picture 5" descr="3 LINEE DIFENSIVE 2.jpg"/>
          <p:cNvPicPr>
            <a:picLocks noChangeAspect="1"/>
          </p:cNvPicPr>
          <p:nvPr/>
        </p:nvPicPr>
        <p:blipFill>
          <a:blip r:embed="rId3"/>
          <a:stretch>
            <a:fillRect/>
          </a:stretch>
        </p:blipFill>
        <p:spPr>
          <a:xfrm>
            <a:off x="990600" y="2133600"/>
            <a:ext cx="7086600" cy="441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543800" y="292100"/>
            <a:ext cx="1340793" cy="1384300"/>
          </a:xfrm>
          <a:prstGeom prst="rect">
            <a:avLst/>
          </a:prstGeom>
        </p:spPr>
      </p:pic>
      <p:sp>
        <p:nvSpPr>
          <p:cNvPr id="3" name="TextBox 2"/>
          <p:cNvSpPr txBox="1"/>
          <p:nvPr/>
        </p:nvSpPr>
        <p:spPr>
          <a:xfrm>
            <a:off x="0" y="147935"/>
            <a:ext cx="6324600" cy="1077218"/>
          </a:xfrm>
          <a:prstGeom prst="rect">
            <a:avLst/>
          </a:prstGeom>
          <a:noFill/>
        </p:spPr>
        <p:txBody>
          <a:bodyPr wrap="square" rtlCol="0">
            <a:spAutoFit/>
          </a:bodyPr>
          <a:lstStyle/>
          <a:p>
            <a:r>
              <a:rPr lang="en-US" sz="3200" b="1" dirty="0" smtClean="0">
                <a:solidFill>
                  <a:srgbClr val="800000"/>
                </a:solidFill>
                <a:latin typeface="Arial Black"/>
                <a:cs typeface="Arial Black"/>
              </a:rPr>
              <a:t>DIFESA A UOMO CON CAMBIO DI MARCATURA</a:t>
            </a:r>
            <a:endParaRPr lang="en-US" sz="3200" b="1" dirty="0">
              <a:solidFill>
                <a:srgbClr val="800000"/>
              </a:solidFill>
              <a:latin typeface="Arial Black"/>
              <a:cs typeface="Arial Black"/>
            </a:endParaRPr>
          </a:p>
        </p:txBody>
      </p:sp>
      <p:sp>
        <p:nvSpPr>
          <p:cNvPr id="7" name="TextBox 6"/>
          <p:cNvSpPr txBox="1"/>
          <p:nvPr/>
        </p:nvSpPr>
        <p:spPr>
          <a:xfrm>
            <a:off x="152400" y="1459468"/>
            <a:ext cx="3634378" cy="461665"/>
          </a:xfrm>
          <a:prstGeom prst="rect">
            <a:avLst/>
          </a:prstGeom>
          <a:noFill/>
        </p:spPr>
        <p:txBody>
          <a:bodyPr wrap="none" rtlCol="0">
            <a:spAutoFit/>
          </a:bodyPr>
          <a:lstStyle/>
          <a:p>
            <a:r>
              <a:rPr lang="en-US" sz="2400" b="1" dirty="0" smtClean="0">
                <a:solidFill>
                  <a:srgbClr val="FF0000"/>
                </a:solidFill>
              </a:rPr>
              <a:t>METODOLOGIA DI LAVORO</a:t>
            </a:r>
          </a:p>
          <a:p>
            <a:endParaRPr lang="en-US" sz="2400" b="1" dirty="0">
              <a:solidFill>
                <a:srgbClr val="FF0000"/>
              </a:solidFill>
            </a:endParaRPr>
          </a:p>
        </p:txBody>
      </p:sp>
      <p:sp>
        <p:nvSpPr>
          <p:cNvPr id="9" name="TextBox 8"/>
          <p:cNvSpPr txBox="1"/>
          <p:nvPr/>
        </p:nvSpPr>
        <p:spPr>
          <a:xfrm>
            <a:off x="0" y="2667000"/>
            <a:ext cx="5486400" cy="369332"/>
          </a:xfrm>
          <a:prstGeom prst="rect">
            <a:avLst/>
          </a:prstGeom>
          <a:noFill/>
        </p:spPr>
        <p:txBody>
          <a:bodyPr wrap="square" rtlCol="0">
            <a:spAutoFit/>
          </a:bodyPr>
          <a:lstStyle/>
          <a:p>
            <a:pPr marL="342900" indent="-342900"/>
            <a:r>
              <a:rPr lang="en-US" b="1" dirty="0" smtClean="0"/>
              <a:t>*     LAVORO 2&gt;2 SU CONCETTO DI AIUTO E COPERTUTA</a:t>
            </a:r>
            <a:endParaRPr lang="en-US" b="1" dirty="0"/>
          </a:p>
        </p:txBody>
      </p:sp>
      <p:sp>
        <p:nvSpPr>
          <p:cNvPr id="10" name="TextBox 9"/>
          <p:cNvSpPr txBox="1"/>
          <p:nvPr/>
        </p:nvSpPr>
        <p:spPr>
          <a:xfrm>
            <a:off x="0" y="3059668"/>
            <a:ext cx="5486400" cy="369332"/>
          </a:xfrm>
          <a:prstGeom prst="rect">
            <a:avLst/>
          </a:prstGeom>
          <a:noFill/>
        </p:spPr>
        <p:txBody>
          <a:bodyPr wrap="square" rtlCol="0">
            <a:spAutoFit/>
          </a:bodyPr>
          <a:lstStyle/>
          <a:p>
            <a:pPr marL="342900" indent="-342900"/>
            <a:r>
              <a:rPr lang="en-US" b="1" dirty="0" smtClean="0"/>
              <a:t>*     LAVORO SUL TEMPO DI APPROSSIMAZIONE</a:t>
            </a:r>
            <a:endParaRPr lang="en-US" b="1" dirty="0"/>
          </a:p>
        </p:txBody>
      </p:sp>
      <p:sp>
        <p:nvSpPr>
          <p:cNvPr id="11" name="TextBox 10"/>
          <p:cNvSpPr txBox="1"/>
          <p:nvPr/>
        </p:nvSpPr>
        <p:spPr>
          <a:xfrm>
            <a:off x="0" y="3429000"/>
            <a:ext cx="5486400" cy="369332"/>
          </a:xfrm>
          <a:prstGeom prst="rect">
            <a:avLst/>
          </a:prstGeom>
          <a:noFill/>
        </p:spPr>
        <p:txBody>
          <a:bodyPr wrap="square" rtlCol="0">
            <a:spAutoFit/>
          </a:bodyPr>
          <a:lstStyle/>
          <a:p>
            <a:pPr marL="342900" indent="-342900"/>
            <a:r>
              <a:rPr lang="en-US" b="1" dirty="0" smtClean="0"/>
              <a:t>*     3&gt;3 IN ½ CAMPO</a:t>
            </a:r>
            <a:endParaRPr lang="en-US" b="1" dirty="0"/>
          </a:p>
        </p:txBody>
      </p:sp>
      <p:sp>
        <p:nvSpPr>
          <p:cNvPr id="12" name="TextBox 11"/>
          <p:cNvSpPr txBox="1"/>
          <p:nvPr/>
        </p:nvSpPr>
        <p:spPr>
          <a:xfrm>
            <a:off x="0" y="3821668"/>
            <a:ext cx="5486400" cy="369332"/>
          </a:xfrm>
          <a:prstGeom prst="rect">
            <a:avLst/>
          </a:prstGeom>
          <a:noFill/>
        </p:spPr>
        <p:txBody>
          <a:bodyPr wrap="square" rtlCol="0">
            <a:spAutoFit/>
          </a:bodyPr>
          <a:lstStyle/>
          <a:p>
            <a:pPr marL="342900" indent="-342900"/>
            <a:r>
              <a:rPr lang="en-US" b="1" dirty="0" smtClean="0"/>
              <a:t>*     3&gt;3 IN CAMPO COMPLETO</a:t>
            </a:r>
            <a:endParaRPr lang="en-US" b="1" dirty="0"/>
          </a:p>
        </p:txBody>
      </p:sp>
      <p:sp>
        <p:nvSpPr>
          <p:cNvPr id="14" name="TextBox 13"/>
          <p:cNvSpPr txBox="1"/>
          <p:nvPr/>
        </p:nvSpPr>
        <p:spPr>
          <a:xfrm>
            <a:off x="0" y="4964668"/>
            <a:ext cx="5486400" cy="369332"/>
          </a:xfrm>
          <a:prstGeom prst="rect">
            <a:avLst/>
          </a:prstGeom>
          <a:noFill/>
        </p:spPr>
        <p:txBody>
          <a:bodyPr wrap="square" rtlCol="0">
            <a:spAutoFit/>
          </a:bodyPr>
          <a:lstStyle/>
          <a:p>
            <a:pPr marL="342900" indent="-342900"/>
            <a:r>
              <a:rPr lang="en-US" b="1" dirty="0" smtClean="0"/>
              <a:t>*     GIOCO REALE</a:t>
            </a:r>
            <a:endParaRPr lang="en-US" b="1" dirty="0"/>
          </a:p>
        </p:txBody>
      </p:sp>
      <p:sp>
        <p:nvSpPr>
          <p:cNvPr id="15" name="TextBox 14"/>
          <p:cNvSpPr txBox="1"/>
          <p:nvPr/>
        </p:nvSpPr>
        <p:spPr>
          <a:xfrm>
            <a:off x="0" y="4572000"/>
            <a:ext cx="5486400" cy="369332"/>
          </a:xfrm>
          <a:prstGeom prst="rect">
            <a:avLst/>
          </a:prstGeom>
          <a:noFill/>
        </p:spPr>
        <p:txBody>
          <a:bodyPr wrap="square" rtlCol="0">
            <a:spAutoFit/>
          </a:bodyPr>
          <a:lstStyle/>
          <a:p>
            <a:pPr marL="342900" indent="-342900"/>
            <a:r>
              <a:rPr lang="en-US" b="1" dirty="0" smtClean="0"/>
              <a:t>*     EVITARE CHE IL PALLONE SUPERI’ LA ½ CAMPO</a:t>
            </a:r>
            <a:endParaRPr lang="en-US" b="1" dirty="0"/>
          </a:p>
        </p:txBody>
      </p:sp>
      <p:pic>
        <p:nvPicPr>
          <p:cNvPr id="16" name="Picture 15" descr="TOKYO 10 064.jpg"/>
          <p:cNvPicPr>
            <a:picLocks noChangeAspect="1"/>
          </p:cNvPicPr>
          <p:nvPr/>
        </p:nvPicPr>
        <p:blipFill>
          <a:blip r:embed="rId3" cstate="print"/>
          <a:stretch>
            <a:fillRect/>
          </a:stretch>
        </p:blipFill>
        <p:spPr>
          <a:xfrm>
            <a:off x="5410200" y="2057400"/>
            <a:ext cx="3581400" cy="4648200"/>
          </a:xfrm>
          <a:prstGeom prst="rect">
            <a:avLst/>
          </a:prstGeom>
        </p:spPr>
      </p:pic>
      <p:sp>
        <p:nvSpPr>
          <p:cNvPr id="17" name="TextBox 16"/>
          <p:cNvSpPr txBox="1"/>
          <p:nvPr/>
        </p:nvSpPr>
        <p:spPr>
          <a:xfrm>
            <a:off x="0" y="2057400"/>
            <a:ext cx="5486400" cy="646331"/>
          </a:xfrm>
          <a:prstGeom prst="rect">
            <a:avLst/>
          </a:prstGeom>
          <a:noFill/>
        </p:spPr>
        <p:txBody>
          <a:bodyPr wrap="square" rtlCol="0">
            <a:spAutoFit/>
          </a:bodyPr>
          <a:lstStyle/>
          <a:p>
            <a:pPr marL="342900" indent="-342900"/>
            <a:r>
              <a:rPr lang="en-US" b="1" dirty="0" smtClean="0"/>
              <a:t>*     INIZIARE CON SPAZI RIDOTTI PER ARRIVARE ALLE DIMENSIONI REALI</a:t>
            </a:r>
          </a:p>
          <a:p>
            <a:pPr marL="342900" indent="-342900"/>
            <a:endParaRPr lang="en-US" b="1" dirty="0"/>
          </a:p>
        </p:txBody>
      </p:sp>
      <p:sp>
        <p:nvSpPr>
          <p:cNvPr id="18" name="TextBox 17"/>
          <p:cNvSpPr txBox="1"/>
          <p:nvPr/>
        </p:nvSpPr>
        <p:spPr>
          <a:xfrm>
            <a:off x="0" y="4202668"/>
            <a:ext cx="5486400" cy="369332"/>
          </a:xfrm>
          <a:prstGeom prst="rect">
            <a:avLst/>
          </a:prstGeom>
          <a:noFill/>
        </p:spPr>
        <p:txBody>
          <a:bodyPr wrap="square" rtlCol="0">
            <a:spAutoFit/>
          </a:bodyPr>
          <a:lstStyle/>
          <a:p>
            <a:pPr marL="342900" indent="-342900"/>
            <a:r>
              <a:rPr lang="en-US" b="1" dirty="0" smtClean="0"/>
              <a:t>*     RIPIEGAMENTO – TEMPOREGGIAMENTO</a:t>
            </a:r>
          </a:p>
          <a:p>
            <a:pPr marL="342900" indent="-342900"/>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4" grpId="0"/>
      <p:bldP spid="15" grpId="0"/>
      <p:bldP spid="17" grpId="0"/>
      <p:bldP spid="18" grpId="0"/>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1077218"/>
          </a:xfrm>
          <a:prstGeom prst="rect">
            <a:avLst/>
          </a:prstGeom>
          <a:noFill/>
        </p:spPr>
        <p:txBody>
          <a:bodyPr wrap="square" rtlCol="0">
            <a:spAutoFit/>
          </a:bodyPr>
          <a:lstStyle/>
          <a:p>
            <a:r>
              <a:rPr lang="en-US" sz="3200" dirty="0" smtClean="0">
                <a:solidFill>
                  <a:srgbClr val="660066"/>
                </a:solidFill>
              </a:rPr>
              <a:t>2 CONTRO 2 PER PRIMA LINEA PRESSIONE E POSIZ.PORTIERE </a:t>
            </a:r>
            <a:endParaRPr lang="en-US" sz="3200" dirty="0">
              <a:solidFill>
                <a:srgbClr val="660066"/>
              </a:solidFill>
            </a:endParaRPr>
          </a:p>
        </p:txBody>
      </p:sp>
      <p:sp>
        <p:nvSpPr>
          <p:cNvPr id="7" name="TextBox 6"/>
          <p:cNvSpPr txBox="1"/>
          <p:nvPr/>
        </p:nvSpPr>
        <p:spPr>
          <a:xfrm>
            <a:off x="0" y="3059668"/>
            <a:ext cx="2947329" cy="369332"/>
          </a:xfrm>
          <a:prstGeom prst="rect">
            <a:avLst/>
          </a:prstGeom>
          <a:noFill/>
        </p:spPr>
        <p:txBody>
          <a:bodyPr wrap="none" rtlCol="0">
            <a:spAutoFit/>
          </a:bodyPr>
          <a:lstStyle/>
          <a:p>
            <a:r>
              <a:rPr lang="en-US" b="1" dirty="0" smtClean="0"/>
              <a:t>DIMENSIONI CAMPO</a:t>
            </a:r>
            <a:r>
              <a:rPr lang="en-US" dirty="0" smtClean="0"/>
              <a:t>:  20X20</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2 SQUADRE DA 2 GIOCATORI +  PORTIERI	</a:t>
            </a:r>
            <a:endParaRPr lang="en-US" dirty="0"/>
          </a:p>
        </p:txBody>
      </p:sp>
      <p:sp>
        <p:nvSpPr>
          <p:cNvPr id="9" name="TextBox 8"/>
          <p:cNvSpPr txBox="1"/>
          <p:nvPr/>
        </p:nvSpPr>
        <p:spPr>
          <a:xfrm>
            <a:off x="0" y="3953470"/>
            <a:ext cx="5278982" cy="923330"/>
          </a:xfrm>
          <a:prstGeom prst="rect">
            <a:avLst/>
          </a:prstGeom>
          <a:noFill/>
        </p:spPr>
        <p:txBody>
          <a:bodyPr wrap="square" rtlCol="0">
            <a:spAutoFit/>
          </a:bodyPr>
          <a:lstStyle/>
          <a:p>
            <a:r>
              <a:rPr lang="en-US" b="1" dirty="0" smtClean="0"/>
              <a:t>OBIETTIVI</a:t>
            </a:r>
            <a:r>
              <a:rPr lang="en-US" dirty="0" smtClean="0"/>
              <a:t>: PRESSIONE AL PALLONE – COPERTURA – AIUTO DIFENSIVO – DIFESA LINEA PASSAGGIO – POSIZONAMENTO PORTIERE</a:t>
            </a:r>
          </a:p>
          <a:p>
            <a:endParaRPr lang="en-US" dirty="0"/>
          </a:p>
        </p:txBody>
      </p:sp>
      <p:sp>
        <p:nvSpPr>
          <p:cNvPr id="10" name="TextBox 9"/>
          <p:cNvSpPr txBox="1"/>
          <p:nvPr/>
        </p:nvSpPr>
        <p:spPr>
          <a:xfrm>
            <a:off x="1" y="4826675"/>
            <a:ext cx="5278982" cy="2031325"/>
          </a:xfrm>
          <a:prstGeom prst="rect">
            <a:avLst/>
          </a:prstGeom>
          <a:noFill/>
        </p:spPr>
        <p:txBody>
          <a:bodyPr wrap="square" rtlCol="0">
            <a:spAutoFit/>
          </a:bodyPr>
          <a:lstStyle/>
          <a:p>
            <a:r>
              <a:rPr lang="en-US" b="1" dirty="0" smtClean="0"/>
              <a:t>REGOLE</a:t>
            </a:r>
            <a:r>
              <a:rPr lang="en-US" dirty="0" smtClean="0"/>
              <a:t>:PARTITA 2 CONTRO 2. NON CI SONO NE’ ANGOLI NE’ FALLI LATERALI. OGNI VOLTA CHE IL PALLONE ESCE RIMETTE IN GIOCO IL PORTIERE DELLA SQUADRA IN POSSESSO PALLA. NON C’E PASSAGGIO AL PORTIERE. SOLO QUANDO LA DIFESA RECUPERA PALLA IL PRIMO GIOCATORE PUO’ DECIDERE SE UTILIZZARE IL PORTIERE.</a:t>
            </a:r>
            <a:endParaRPr lang="en-US" dirty="0"/>
          </a:p>
        </p:txBody>
      </p:sp>
      <p:pic>
        <p:nvPicPr>
          <p:cNvPr id="12" name="Picture 11" descr="2 CONTRO 2 IN 20X20.jpg"/>
          <p:cNvPicPr>
            <a:picLocks noChangeAspect="1"/>
          </p:cNvPicPr>
          <p:nvPr/>
        </p:nvPicPr>
        <p:blipFill>
          <a:blip r:embed="rId3"/>
          <a:stretch>
            <a:fillRect/>
          </a:stretch>
        </p:blipFill>
        <p:spPr>
          <a:xfrm rot="5400000">
            <a:off x="4786908" y="2500908"/>
            <a:ext cx="4849165" cy="3865017"/>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2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584776"/>
          </a:xfrm>
          <a:prstGeom prst="rect">
            <a:avLst/>
          </a:prstGeom>
          <a:noFill/>
        </p:spPr>
        <p:txBody>
          <a:bodyPr wrap="square" rtlCol="0">
            <a:spAutoFit/>
          </a:bodyPr>
          <a:lstStyle/>
          <a:p>
            <a:r>
              <a:rPr lang="en-US" sz="3200" dirty="0" smtClean="0">
                <a:solidFill>
                  <a:srgbClr val="660066"/>
                </a:solidFill>
              </a:rPr>
              <a:t>LINEE DIFENSIVE</a:t>
            </a:r>
          </a:p>
          <a:p>
            <a:endParaRPr lang="en-US" sz="3200" dirty="0">
              <a:solidFill>
                <a:srgbClr val="660066"/>
              </a:solidFill>
            </a:endParaRPr>
          </a:p>
        </p:txBody>
      </p:sp>
      <p:sp>
        <p:nvSpPr>
          <p:cNvPr id="7" name="TextBox 6"/>
          <p:cNvSpPr txBox="1"/>
          <p:nvPr/>
        </p:nvSpPr>
        <p:spPr>
          <a:xfrm>
            <a:off x="0" y="3059668"/>
            <a:ext cx="4216794" cy="369332"/>
          </a:xfrm>
          <a:prstGeom prst="rect">
            <a:avLst/>
          </a:prstGeom>
          <a:noFill/>
        </p:spPr>
        <p:txBody>
          <a:bodyPr wrap="none" rtlCol="0">
            <a:spAutoFit/>
          </a:bodyPr>
          <a:lstStyle/>
          <a:p>
            <a:r>
              <a:rPr lang="en-US" b="1" dirty="0" smtClean="0"/>
              <a:t>DIMENSIONI CAMPO</a:t>
            </a:r>
            <a:r>
              <a:rPr lang="en-US" dirty="0" smtClean="0"/>
              <a:t>:  CAMPO PALLAVOLO</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2 ATTACCANTI E 3 DIFENSORI 1 PER OGNI ZONA DEL CAMPO DI PALLAVOLO</a:t>
            </a:r>
            <a:endParaRPr lang="en-US" dirty="0"/>
          </a:p>
        </p:txBody>
      </p:sp>
      <p:sp>
        <p:nvSpPr>
          <p:cNvPr id="9" name="TextBox 8"/>
          <p:cNvSpPr txBox="1"/>
          <p:nvPr/>
        </p:nvSpPr>
        <p:spPr>
          <a:xfrm>
            <a:off x="0" y="3953470"/>
            <a:ext cx="5278982" cy="646331"/>
          </a:xfrm>
          <a:prstGeom prst="rect">
            <a:avLst/>
          </a:prstGeom>
          <a:noFill/>
        </p:spPr>
        <p:txBody>
          <a:bodyPr wrap="square" rtlCol="0">
            <a:spAutoFit/>
          </a:bodyPr>
          <a:lstStyle/>
          <a:p>
            <a:r>
              <a:rPr lang="en-US" b="1" dirty="0" smtClean="0"/>
              <a:t>OBIETTIVI</a:t>
            </a:r>
            <a:r>
              <a:rPr lang="en-US" dirty="0" smtClean="0"/>
              <a:t>: DIFESA LINEA PASSAGGIO – LINEE DIFENSIVE – LATO FORTE</a:t>
            </a:r>
          </a:p>
          <a:p>
            <a:endParaRPr lang="en-US" dirty="0"/>
          </a:p>
        </p:txBody>
      </p:sp>
      <p:sp>
        <p:nvSpPr>
          <p:cNvPr id="10" name="TextBox 9"/>
          <p:cNvSpPr txBox="1"/>
          <p:nvPr/>
        </p:nvSpPr>
        <p:spPr>
          <a:xfrm>
            <a:off x="1" y="4495800"/>
            <a:ext cx="5278982" cy="1477328"/>
          </a:xfrm>
          <a:prstGeom prst="rect">
            <a:avLst/>
          </a:prstGeom>
          <a:noFill/>
        </p:spPr>
        <p:txBody>
          <a:bodyPr wrap="square" rtlCol="0">
            <a:spAutoFit/>
          </a:bodyPr>
          <a:lstStyle/>
          <a:p>
            <a:r>
              <a:rPr lang="en-US" b="1" dirty="0" smtClean="0"/>
              <a:t>REGOLE</a:t>
            </a:r>
            <a:r>
              <a:rPr lang="en-US" dirty="0" smtClean="0"/>
              <a:t>: I 2 ATTACCNTI DEVONO RIUESCIRE AD ARRIVARE ALL’ESTREMITA’ OPPOSTA DEL CAMPO DI PALLAVOLO. IL GIOCATORE CHE PERDE LA PALLA, PRENDE IL POSTO DEL DIFENSORE DEL SETTORE DOVE E’ USCITO O E’ STATO RECUPERATO IL PALLONE </a:t>
            </a:r>
            <a:endParaRPr lang="en-US" dirty="0"/>
          </a:p>
        </p:txBody>
      </p:sp>
      <p:pic>
        <p:nvPicPr>
          <p:cNvPr id="13" name="Picture 12" descr="2 contro 1 su campo di pallavolo.jpg"/>
          <p:cNvPicPr>
            <a:picLocks noChangeAspect="1"/>
          </p:cNvPicPr>
          <p:nvPr/>
        </p:nvPicPr>
        <p:blipFill>
          <a:blip r:embed="rId3"/>
          <a:stretch>
            <a:fillRect/>
          </a:stretch>
        </p:blipFill>
        <p:spPr>
          <a:xfrm rot="5400000">
            <a:off x="4722719" y="2436719"/>
            <a:ext cx="4953000" cy="3889562"/>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3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584776"/>
          </a:xfrm>
          <a:prstGeom prst="rect">
            <a:avLst/>
          </a:prstGeom>
          <a:noFill/>
        </p:spPr>
        <p:txBody>
          <a:bodyPr wrap="square" rtlCol="0">
            <a:spAutoFit/>
          </a:bodyPr>
          <a:lstStyle/>
          <a:p>
            <a:r>
              <a:rPr lang="en-US" sz="3200" dirty="0" smtClean="0">
                <a:solidFill>
                  <a:srgbClr val="660066"/>
                </a:solidFill>
              </a:rPr>
              <a:t>TEMPO DI APPROSSIMAZIONE	</a:t>
            </a:r>
          </a:p>
          <a:p>
            <a:endParaRPr lang="en-US" sz="3200" dirty="0">
              <a:solidFill>
                <a:srgbClr val="660066"/>
              </a:solidFill>
            </a:endParaRPr>
          </a:p>
        </p:txBody>
      </p:sp>
      <p:sp>
        <p:nvSpPr>
          <p:cNvPr id="7" name="TextBox 6"/>
          <p:cNvSpPr txBox="1"/>
          <p:nvPr/>
        </p:nvSpPr>
        <p:spPr>
          <a:xfrm>
            <a:off x="0" y="3059668"/>
            <a:ext cx="3932762" cy="369332"/>
          </a:xfrm>
          <a:prstGeom prst="rect">
            <a:avLst/>
          </a:prstGeom>
          <a:noFill/>
        </p:spPr>
        <p:txBody>
          <a:bodyPr wrap="none" rtlCol="0">
            <a:spAutoFit/>
          </a:bodyPr>
          <a:lstStyle/>
          <a:p>
            <a:r>
              <a:rPr lang="en-US" b="1" dirty="0" smtClean="0"/>
              <a:t>DIMENSIONI CAMPO</a:t>
            </a:r>
            <a:r>
              <a:rPr lang="en-US" dirty="0" smtClean="0"/>
              <a:t>:  ½ CAMPO 20X20</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1 ATTACCANTE – 1 DIFENSORE – 1 GIOCATORE CHE FA SPONDA – 1 PORTIERE.</a:t>
            </a:r>
            <a:endParaRPr lang="en-US" dirty="0"/>
          </a:p>
        </p:txBody>
      </p:sp>
      <p:sp>
        <p:nvSpPr>
          <p:cNvPr id="9" name="TextBox 8"/>
          <p:cNvSpPr txBox="1"/>
          <p:nvPr/>
        </p:nvSpPr>
        <p:spPr>
          <a:xfrm>
            <a:off x="0" y="3953470"/>
            <a:ext cx="5278982" cy="646331"/>
          </a:xfrm>
          <a:prstGeom prst="rect">
            <a:avLst/>
          </a:prstGeom>
          <a:noFill/>
        </p:spPr>
        <p:txBody>
          <a:bodyPr wrap="square" rtlCol="0">
            <a:spAutoFit/>
          </a:bodyPr>
          <a:lstStyle/>
          <a:p>
            <a:r>
              <a:rPr lang="en-US" b="1" dirty="0" smtClean="0"/>
              <a:t>OBIETTIVI</a:t>
            </a:r>
            <a:r>
              <a:rPr lang="en-US" dirty="0" smtClean="0"/>
              <a:t>: TEMPO DI APPROSSIMAZIONE – PARETE – CONTROMOVIMENTO – DRIBBLING – 1&gt;P</a:t>
            </a:r>
          </a:p>
          <a:p>
            <a:endParaRPr lang="en-US" dirty="0"/>
          </a:p>
        </p:txBody>
      </p:sp>
      <p:sp>
        <p:nvSpPr>
          <p:cNvPr id="10" name="TextBox 9"/>
          <p:cNvSpPr txBox="1"/>
          <p:nvPr/>
        </p:nvSpPr>
        <p:spPr>
          <a:xfrm>
            <a:off x="1" y="4495800"/>
            <a:ext cx="5278982" cy="2031325"/>
          </a:xfrm>
          <a:prstGeom prst="rect">
            <a:avLst/>
          </a:prstGeom>
          <a:noFill/>
        </p:spPr>
        <p:txBody>
          <a:bodyPr wrap="square" rtlCol="0">
            <a:spAutoFit/>
          </a:bodyPr>
          <a:lstStyle/>
          <a:p>
            <a:r>
              <a:rPr lang="en-US" b="1" dirty="0" smtClean="0"/>
              <a:t>REGOLE</a:t>
            </a:r>
            <a:r>
              <a:rPr lang="en-US" dirty="0" smtClean="0"/>
              <a:t>: SUL PASSAGGIO DELLA SPONDA IL DIFENSORE VA IN PRESSIONE, FACENDO ATTENZIONE A NON ESSERE SUPERATO. L’ATTACCANTE PUO’ USARE LA SPONDA ILLIMITATAMENTE MA DEVE SMARCARSI PRIMA DELLA LINEA DEI 10 MT. SE L’ATTACCANTE SI SMARCA IL DIFENSORE SI FERMA. IL PORTIERE NON PUO’ USCIRE DALL’AREA.</a:t>
            </a:r>
            <a:endParaRPr lang="en-US" dirty="0"/>
          </a:p>
        </p:txBody>
      </p:sp>
      <p:pic>
        <p:nvPicPr>
          <p:cNvPr id="11" name="Picture 10" descr="1-2 E TEMPO DI APPROSSIMAZIONE.jpg"/>
          <p:cNvPicPr>
            <a:picLocks noChangeAspect="1"/>
          </p:cNvPicPr>
          <p:nvPr/>
        </p:nvPicPr>
        <p:blipFill>
          <a:blip r:embed="rId3"/>
          <a:srcRect/>
          <a:stretch>
            <a:fillRect/>
          </a:stretch>
        </p:blipFill>
        <p:spPr bwMode="auto">
          <a:xfrm rot="5400000">
            <a:off x="4823528" y="2531178"/>
            <a:ext cx="4946650" cy="369429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9186"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4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584776"/>
          </a:xfrm>
          <a:prstGeom prst="rect">
            <a:avLst/>
          </a:prstGeom>
          <a:noFill/>
        </p:spPr>
        <p:txBody>
          <a:bodyPr wrap="square" rtlCol="0">
            <a:spAutoFit/>
          </a:bodyPr>
          <a:lstStyle/>
          <a:p>
            <a:r>
              <a:rPr lang="en-US" sz="3200" dirty="0" smtClean="0">
                <a:solidFill>
                  <a:srgbClr val="660066"/>
                </a:solidFill>
              </a:rPr>
              <a:t>TEMPO DI APPROSSIMAZIONE	</a:t>
            </a:r>
          </a:p>
          <a:p>
            <a:endParaRPr lang="en-US" sz="3200" dirty="0">
              <a:solidFill>
                <a:srgbClr val="660066"/>
              </a:solidFill>
            </a:endParaRPr>
          </a:p>
        </p:txBody>
      </p:sp>
      <p:sp>
        <p:nvSpPr>
          <p:cNvPr id="7" name="TextBox 6"/>
          <p:cNvSpPr txBox="1"/>
          <p:nvPr/>
        </p:nvSpPr>
        <p:spPr>
          <a:xfrm>
            <a:off x="0" y="3059668"/>
            <a:ext cx="5100224" cy="369332"/>
          </a:xfrm>
          <a:prstGeom prst="rect">
            <a:avLst/>
          </a:prstGeom>
          <a:noFill/>
        </p:spPr>
        <p:txBody>
          <a:bodyPr wrap="none" rtlCol="0">
            <a:spAutoFit/>
          </a:bodyPr>
          <a:lstStyle/>
          <a:p>
            <a:r>
              <a:rPr lang="en-US" b="1" dirty="0" smtClean="0"/>
              <a:t>DIMENSIONI CAMPO</a:t>
            </a:r>
            <a:r>
              <a:rPr lang="en-US" dirty="0" smtClean="0"/>
              <a:t>:  SETTORE CAMPO PALLAVOLO</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1 ATTACCANTE – 1 DIFENSORE – 1 PASSATORE – 1 AIUTO</a:t>
            </a:r>
            <a:endParaRPr lang="en-US" dirty="0"/>
          </a:p>
        </p:txBody>
      </p:sp>
      <p:sp>
        <p:nvSpPr>
          <p:cNvPr id="9" name="TextBox 8"/>
          <p:cNvSpPr txBox="1"/>
          <p:nvPr/>
        </p:nvSpPr>
        <p:spPr>
          <a:xfrm>
            <a:off x="0" y="3953470"/>
            <a:ext cx="5278982" cy="646331"/>
          </a:xfrm>
          <a:prstGeom prst="rect">
            <a:avLst/>
          </a:prstGeom>
          <a:noFill/>
        </p:spPr>
        <p:txBody>
          <a:bodyPr wrap="square" rtlCol="0">
            <a:spAutoFit/>
          </a:bodyPr>
          <a:lstStyle/>
          <a:p>
            <a:r>
              <a:rPr lang="en-US" b="1" dirty="0" smtClean="0"/>
              <a:t>OBIETTIVI</a:t>
            </a:r>
            <a:r>
              <a:rPr lang="en-US" dirty="0" smtClean="0"/>
              <a:t>: TEMPO DI APPROSSIMAZIONE – CONTROLLO – DIFESA DEL PALLONE – SUP.LINEA META</a:t>
            </a:r>
            <a:endParaRPr lang="en-US" dirty="0"/>
          </a:p>
        </p:txBody>
      </p:sp>
      <p:sp>
        <p:nvSpPr>
          <p:cNvPr id="10" name="TextBox 9"/>
          <p:cNvSpPr txBox="1"/>
          <p:nvPr/>
        </p:nvSpPr>
        <p:spPr>
          <a:xfrm>
            <a:off x="1" y="4495800"/>
            <a:ext cx="5278982" cy="2031325"/>
          </a:xfrm>
          <a:prstGeom prst="rect">
            <a:avLst/>
          </a:prstGeom>
          <a:noFill/>
        </p:spPr>
        <p:txBody>
          <a:bodyPr wrap="square" rtlCol="0">
            <a:spAutoFit/>
          </a:bodyPr>
          <a:lstStyle/>
          <a:p>
            <a:r>
              <a:rPr lang="en-US" b="1" dirty="0" smtClean="0"/>
              <a:t>REGOLE</a:t>
            </a:r>
            <a:r>
              <a:rPr lang="en-US" dirty="0" smtClean="0"/>
              <a:t>: SUL PASSAGGIO IL DIFENSORE VA IN PRESSIONE CERCANDO DI RECUPERARE LA PALLA. L’ATTACANTE DEVE FAR PERVENIRE LA PALLA AL GIOCATORE ALL’ESTERMITA’ OPPOSTA DEL CAMPO DI PALLAVOLO. CONTROLLO ORIENTATO, CONTROLLO ORIENTATO CON FINTA, MOVIMENTI NECESSARI PER EVITARE LA PRESSIONE</a:t>
            </a:r>
            <a:endParaRPr lang="en-US" dirty="0"/>
          </a:p>
        </p:txBody>
      </p:sp>
      <p:pic>
        <p:nvPicPr>
          <p:cNvPr id="12" name="Picture 11" descr="TEMPO DI APPROSSIMAZIONE 2.jpg"/>
          <p:cNvPicPr>
            <a:picLocks noChangeAspect="1"/>
          </p:cNvPicPr>
          <p:nvPr/>
        </p:nvPicPr>
        <p:blipFill>
          <a:blip r:embed="rId3"/>
          <a:stretch>
            <a:fillRect/>
          </a:stretch>
        </p:blipFill>
        <p:spPr>
          <a:xfrm rot="5400000">
            <a:off x="4872402" y="2586402"/>
            <a:ext cx="4961795" cy="35814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5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584776"/>
          </a:xfrm>
          <a:prstGeom prst="rect">
            <a:avLst/>
          </a:prstGeom>
          <a:noFill/>
        </p:spPr>
        <p:txBody>
          <a:bodyPr wrap="square" rtlCol="0">
            <a:spAutoFit/>
          </a:bodyPr>
          <a:lstStyle/>
          <a:p>
            <a:r>
              <a:rPr lang="en-US" sz="3200" dirty="0" smtClean="0">
                <a:solidFill>
                  <a:srgbClr val="660066"/>
                </a:solidFill>
              </a:rPr>
              <a:t>DIFESA LINEA DI PASSAGGIO		</a:t>
            </a:r>
          </a:p>
          <a:p>
            <a:endParaRPr lang="en-US" sz="3200" dirty="0">
              <a:solidFill>
                <a:srgbClr val="660066"/>
              </a:solidFill>
            </a:endParaRPr>
          </a:p>
        </p:txBody>
      </p:sp>
      <p:sp>
        <p:nvSpPr>
          <p:cNvPr id="7" name="TextBox 6"/>
          <p:cNvSpPr txBox="1"/>
          <p:nvPr/>
        </p:nvSpPr>
        <p:spPr>
          <a:xfrm>
            <a:off x="0" y="3059668"/>
            <a:ext cx="5067425" cy="369332"/>
          </a:xfrm>
          <a:prstGeom prst="rect">
            <a:avLst/>
          </a:prstGeom>
          <a:noFill/>
        </p:spPr>
        <p:txBody>
          <a:bodyPr wrap="none" rtlCol="0">
            <a:spAutoFit/>
          </a:bodyPr>
          <a:lstStyle/>
          <a:p>
            <a:r>
              <a:rPr lang="en-US" b="1" dirty="0" smtClean="0"/>
              <a:t>DIMENSIONI CAMPO</a:t>
            </a:r>
            <a:r>
              <a:rPr lang="en-US" dirty="0" smtClean="0"/>
              <a:t>:  SEZIONE CAMPO PALLAVOLO</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2 ATTACCANTI E 1 DIFENSORE IN OGNUNO DEI 2 SETTORI</a:t>
            </a:r>
            <a:endParaRPr lang="en-US" dirty="0"/>
          </a:p>
        </p:txBody>
      </p:sp>
      <p:sp>
        <p:nvSpPr>
          <p:cNvPr id="9" name="TextBox 8"/>
          <p:cNvSpPr txBox="1"/>
          <p:nvPr/>
        </p:nvSpPr>
        <p:spPr>
          <a:xfrm>
            <a:off x="0" y="3953470"/>
            <a:ext cx="5278982" cy="646331"/>
          </a:xfrm>
          <a:prstGeom prst="rect">
            <a:avLst/>
          </a:prstGeom>
          <a:noFill/>
        </p:spPr>
        <p:txBody>
          <a:bodyPr wrap="square" rtlCol="0">
            <a:spAutoFit/>
          </a:bodyPr>
          <a:lstStyle/>
          <a:p>
            <a:r>
              <a:rPr lang="en-US" b="1" dirty="0" smtClean="0"/>
              <a:t>OBIETTIVI</a:t>
            </a:r>
            <a:r>
              <a:rPr lang="en-US" dirty="0" smtClean="0"/>
              <a:t>: DIFESA LINEA PASSAGGIO – TEMPO DI APPROSSIMAZIONE</a:t>
            </a:r>
            <a:endParaRPr lang="en-US" dirty="0"/>
          </a:p>
        </p:txBody>
      </p:sp>
      <p:sp>
        <p:nvSpPr>
          <p:cNvPr id="10" name="TextBox 9"/>
          <p:cNvSpPr txBox="1"/>
          <p:nvPr/>
        </p:nvSpPr>
        <p:spPr>
          <a:xfrm>
            <a:off x="1" y="4495800"/>
            <a:ext cx="5278982" cy="2031325"/>
          </a:xfrm>
          <a:prstGeom prst="rect">
            <a:avLst/>
          </a:prstGeom>
          <a:noFill/>
        </p:spPr>
        <p:txBody>
          <a:bodyPr wrap="square" rtlCol="0">
            <a:spAutoFit/>
          </a:bodyPr>
          <a:lstStyle/>
          <a:p>
            <a:r>
              <a:rPr lang="en-US" b="1" dirty="0" smtClean="0"/>
              <a:t>REGOLE</a:t>
            </a:r>
            <a:r>
              <a:rPr lang="en-US" dirty="0" smtClean="0"/>
              <a:t>: RUOTA DI 2 ATTACCANTI CONTRO 1 DIFENSORE SU SETTORE CAMPO PALLAVOLO. L’OBIETTIVO DEGLI ATTACCANTI E’ QUELLO DI ARRIVARE ALL’ESTREMITA’ OPPOSTA DEL SETTORE. L’ATTACCANTE CHE PERDE LA PALLA PRENDE IL POSTO DEL DIFENSORE. GLI ATTACCANTI POSSONO AVERE TOCCO LIBERO O LIMITAZIONE DI TOCCHI	</a:t>
            </a:r>
          </a:p>
          <a:p>
            <a:endParaRPr lang="en-US" dirty="0"/>
          </a:p>
        </p:txBody>
      </p:sp>
      <p:pic>
        <p:nvPicPr>
          <p:cNvPr id="12" name="Picture 11" descr="2 contro 1 in spazio delimitato.jpg"/>
          <p:cNvPicPr>
            <a:picLocks noChangeAspect="1"/>
          </p:cNvPicPr>
          <p:nvPr/>
        </p:nvPicPr>
        <p:blipFill>
          <a:blip r:embed="rId3"/>
          <a:srcRect/>
          <a:stretch>
            <a:fillRect/>
          </a:stretch>
        </p:blipFill>
        <p:spPr bwMode="auto">
          <a:xfrm rot="5400000">
            <a:off x="4722424" y="2430073"/>
            <a:ext cx="4946648" cy="389650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1569660"/>
          </a:xfrm>
          <a:prstGeom prst="rect">
            <a:avLst/>
          </a:prstGeom>
          <a:noFill/>
        </p:spPr>
        <p:txBody>
          <a:bodyPr wrap="none" rtlCol="0">
            <a:spAutoFit/>
          </a:bodyPr>
          <a:lstStyle/>
          <a:p>
            <a:r>
              <a:rPr lang="en-US" sz="4800" dirty="0" smtClean="0">
                <a:solidFill>
                  <a:srgbClr val="800000"/>
                </a:solidFill>
                <a:latin typeface="Arial Black"/>
                <a:cs typeface="Arial Black"/>
              </a:rPr>
              <a:t>ESERCIZIO 6</a:t>
            </a:r>
          </a:p>
          <a:p>
            <a:endParaRPr lang="en-US" sz="4800" dirty="0" smtClean="0">
              <a:solidFill>
                <a:srgbClr val="800000"/>
              </a:solidFill>
              <a:latin typeface="Arial Black"/>
              <a:cs typeface="Arial Black"/>
            </a:endParaRPr>
          </a:p>
          <a:p>
            <a:endParaRPr lang="en-US" dirty="0"/>
          </a:p>
        </p:txBody>
      </p:sp>
      <p:pic>
        <p:nvPicPr>
          <p:cNvPr id="5" name="Picture 4" descr="3 contro 3 con falso pivot in 20x30.jpg"/>
          <p:cNvPicPr>
            <a:picLocks noChangeAspect="1"/>
          </p:cNvPicPr>
          <p:nvPr/>
        </p:nvPicPr>
        <p:blipFill>
          <a:blip r:embed="rId3"/>
          <a:srcRect/>
          <a:stretch>
            <a:fillRect/>
          </a:stretch>
        </p:blipFill>
        <p:spPr bwMode="auto">
          <a:xfrm rot="5400000">
            <a:off x="4726583" y="2440583"/>
            <a:ext cx="4790182" cy="4044651"/>
          </a:xfrm>
          <a:prstGeom prst="rect">
            <a:avLst/>
          </a:prstGeom>
          <a:noFill/>
          <a:ln w="9525">
            <a:noFill/>
            <a:miter lim="800000"/>
            <a:headEnd/>
            <a:tailEnd/>
          </a:ln>
        </p:spPr>
      </p:pic>
      <p:sp>
        <p:nvSpPr>
          <p:cNvPr id="6" name="TextBox 5"/>
          <p:cNvSpPr txBox="1"/>
          <p:nvPr/>
        </p:nvSpPr>
        <p:spPr>
          <a:xfrm>
            <a:off x="304800" y="990600"/>
            <a:ext cx="4974182" cy="1077218"/>
          </a:xfrm>
          <a:prstGeom prst="rect">
            <a:avLst/>
          </a:prstGeom>
          <a:noFill/>
        </p:spPr>
        <p:txBody>
          <a:bodyPr wrap="square" rtlCol="0">
            <a:spAutoFit/>
          </a:bodyPr>
          <a:lstStyle/>
          <a:p>
            <a:r>
              <a:rPr lang="en-US" sz="3200" dirty="0" smtClean="0">
                <a:solidFill>
                  <a:srgbClr val="660066"/>
                </a:solidFill>
              </a:rPr>
              <a:t>3 CONTRO 3 – INIZIO CON POSIZIONE FALSO PIVOT</a:t>
            </a:r>
            <a:endParaRPr lang="en-US" sz="3200" dirty="0">
              <a:solidFill>
                <a:srgbClr val="660066"/>
              </a:solidFill>
            </a:endParaRPr>
          </a:p>
        </p:txBody>
      </p:sp>
      <p:sp>
        <p:nvSpPr>
          <p:cNvPr id="7" name="TextBox 6"/>
          <p:cNvSpPr txBox="1"/>
          <p:nvPr/>
        </p:nvSpPr>
        <p:spPr>
          <a:xfrm>
            <a:off x="0" y="1981200"/>
            <a:ext cx="4801314" cy="369332"/>
          </a:xfrm>
          <a:prstGeom prst="rect">
            <a:avLst/>
          </a:prstGeom>
          <a:noFill/>
        </p:spPr>
        <p:txBody>
          <a:bodyPr wrap="none" rtlCol="0">
            <a:spAutoFit/>
          </a:bodyPr>
          <a:lstStyle/>
          <a:p>
            <a:r>
              <a:rPr lang="en-US" b="1" dirty="0" smtClean="0"/>
              <a:t>DIMENSIONI CAMPO</a:t>
            </a:r>
            <a:r>
              <a:rPr lang="en-US" dirty="0" smtClean="0"/>
              <a:t>: 20X20 – 20X30 – 20X40	</a:t>
            </a:r>
            <a:endParaRPr lang="en-US" dirty="0"/>
          </a:p>
        </p:txBody>
      </p:sp>
      <p:sp>
        <p:nvSpPr>
          <p:cNvPr id="8" name="TextBox 7"/>
          <p:cNvSpPr txBox="1"/>
          <p:nvPr/>
        </p:nvSpPr>
        <p:spPr>
          <a:xfrm>
            <a:off x="1" y="2325469"/>
            <a:ext cx="5278982" cy="646331"/>
          </a:xfrm>
          <a:prstGeom prst="rect">
            <a:avLst/>
          </a:prstGeom>
          <a:noFill/>
        </p:spPr>
        <p:txBody>
          <a:bodyPr wrap="square" rtlCol="0">
            <a:spAutoFit/>
          </a:bodyPr>
          <a:lstStyle/>
          <a:p>
            <a:r>
              <a:rPr lang="en-US" b="1" dirty="0" smtClean="0"/>
              <a:t>NUMERO GIOCATORI</a:t>
            </a:r>
            <a:r>
              <a:rPr lang="en-US" dirty="0" smtClean="0"/>
              <a:t>: 2 SQUADRE DA 3 GIOCATORI + PORTIERI	</a:t>
            </a:r>
            <a:endParaRPr lang="en-US" dirty="0"/>
          </a:p>
        </p:txBody>
      </p:sp>
      <p:sp>
        <p:nvSpPr>
          <p:cNvPr id="9" name="TextBox 8"/>
          <p:cNvSpPr txBox="1"/>
          <p:nvPr/>
        </p:nvSpPr>
        <p:spPr>
          <a:xfrm>
            <a:off x="0" y="2935069"/>
            <a:ext cx="5278982" cy="923330"/>
          </a:xfrm>
          <a:prstGeom prst="rect">
            <a:avLst/>
          </a:prstGeom>
          <a:noFill/>
        </p:spPr>
        <p:txBody>
          <a:bodyPr wrap="square" rtlCol="0">
            <a:spAutoFit/>
          </a:bodyPr>
          <a:lstStyle/>
          <a:p>
            <a:r>
              <a:rPr lang="en-US" b="1" dirty="0" smtClean="0"/>
              <a:t>OBIETTIVI</a:t>
            </a:r>
            <a:r>
              <a:rPr lang="en-US" dirty="0" smtClean="0"/>
              <a:t>: PRESSIONE – CAMBIO DI OPPONENTE – COPERTURA ALA CONTRARIA – LINEE DIFENSIVE – RIPIEGAMENTO	</a:t>
            </a:r>
            <a:endParaRPr lang="en-US" dirty="0"/>
          </a:p>
        </p:txBody>
      </p:sp>
      <p:sp>
        <p:nvSpPr>
          <p:cNvPr id="10" name="TextBox 9"/>
          <p:cNvSpPr txBox="1"/>
          <p:nvPr/>
        </p:nvSpPr>
        <p:spPr>
          <a:xfrm>
            <a:off x="1" y="3821668"/>
            <a:ext cx="5278982" cy="1200329"/>
          </a:xfrm>
          <a:prstGeom prst="rect">
            <a:avLst/>
          </a:prstGeom>
          <a:noFill/>
        </p:spPr>
        <p:txBody>
          <a:bodyPr wrap="square" rtlCol="0">
            <a:spAutoFit/>
          </a:bodyPr>
          <a:lstStyle/>
          <a:p>
            <a:r>
              <a:rPr lang="en-US" b="1" dirty="0" smtClean="0"/>
              <a:t>REGOLE</a:t>
            </a:r>
            <a:r>
              <a:rPr lang="en-US" dirty="0" smtClean="0"/>
              <a:t>: PARTITA 3&gt;3. NON CI SONO NE’ ANGOLI NE’ FALLI LATERALI. OGNI VOLTA CHE IL PALLONE ESCE SI RIPRENDE CON RIMESSA DEL PORTIERE DELLA SQUADRA CHE NE’ ERA IN POSSESSO. </a:t>
            </a:r>
            <a:endParaRPr lang="en-US" dirty="0"/>
          </a:p>
        </p:txBody>
      </p:sp>
      <p:sp>
        <p:nvSpPr>
          <p:cNvPr id="11" name="TextBox 10"/>
          <p:cNvSpPr txBox="1"/>
          <p:nvPr/>
        </p:nvSpPr>
        <p:spPr>
          <a:xfrm>
            <a:off x="1" y="4953000"/>
            <a:ext cx="5278982" cy="1477328"/>
          </a:xfrm>
          <a:prstGeom prst="rect">
            <a:avLst/>
          </a:prstGeom>
          <a:noFill/>
        </p:spPr>
        <p:txBody>
          <a:bodyPr wrap="square" rtlCol="0">
            <a:spAutoFit/>
          </a:bodyPr>
          <a:lstStyle/>
          <a:p>
            <a:r>
              <a:rPr lang="en-US" b="1" dirty="0" smtClean="0"/>
              <a:t>VARIANTI</a:t>
            </a:r>
            <a:r>
              <a:rPr lang="en-US" dirty="0" smtClean="0"/>
              <a:t>: LA SQUADRA CHE DIFENDE QUANDO RECUPARA PALLA DEVE PASSARLA AL PROPRIO PORTIERE E POI PUO’ INIZIARE L’ATTACCO (ORGANIZZAZIONE DIFENSIVA PER ANDARE IN PRESSIONE)</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830997"/>
          </a:xfrm>
          <a:prstGeom prst="rect">
            <a:avLst/>
          </a:prstGeom>
          <a:noFill/>
        </p:spPr>
        <p:txBody>
          <a:bodyPr wrap="none" rtlCol="0">
            <a:spAutoFit/>
          </a:bodyPr>
          <a:lstStyle/>
          <a:p>
            <a:r>
              <a:rPr lang="en-US" sz="4800" dirty="0" smtClean="0">
                <a:solidFill>
                  <a:srgbClr val="800000"/>
                </a:solidFill>
                <a:latin typeface="Arial Black"/>
                <a:cs typeface="Arial Black"/>
              </a:rPr>
              <a:t>ESERCIZIO 7</a:t>
            </a:r>
          </a:p>
          <a:p>
            <a:endParaRPr lang="en-US" dirty="0"/>
          </a:p>
        </p:txBody>
      </p:sp>
      <p:sp>
        <p:nvSpPr>
          <p:cNvPr id="6" name="TextBox 5"/>
          <p:cNvSpPr txBox="1"/>
          <p:nvPr/>
        </p:nvSpPr>
        <p:spPr>
          <a:xfrm>
            <a:off x="304800" y="990600"/>
            <a:ext cx="4974182" cy="1077218"/>
          </a:xfrm>
          <a:prstGeom prst="rect">
            <a:avLst/>
          </a:prstGeom>
          <a:noFill/>
        </p:spPr>
        <p:txBody>
          <a:bodyPr wrap="square" rtlCol="0">
            <a:spAutoFit/>
          </a:bodyPr>
          <a:lstStyle/>
          <a:p>
            <a:r>
              <a:rPr lang="en-US" sz="3200" dirty="0" smtClean="0">
                <a:solidFill>
                  <a:srgbClr val="660066"/>
                </a:solidFill>
              </a:rPr>
              <a:t>3 CONTRO 3 – INIZIO CON 3 GIOCATORI IN LINEA</a:t>
            </a:r>
            <a:endParaRPr lang="en-US" sz="3200" dirty="0">
              <a:solidFill>
                <a:srgbClr val="660066"/>
              </a:solidFill>
            </a:endParaRPr>
          </a:p>
        </p:txBody>
      </p:sp>
      <p:sp>
        <p:nvSpPr>
          <p:cNvPr id="7" name="TextBox 6"/>
          <p:cNvSpPr txBox="1"/>
          <p:nvPr/>
        </p:nvSpPr>
        <p:spPr>
          <a:xfrm>
            <a:off x="0" y="1981200"/>
            <a:ext cx="4801314" cy="369332"/>
          </a:xfrm>
          <a:prstGeom prst="rect">
            <a:avLst/>
          </a:prstGeom>
          <a:noFill/>
        </p:spPr>
        <p:txBody>
          <a:bodyPr wrap="none" rtlCol="0">
            <a:spAutoFit/>
          </a:bodyPr>
          <a:lstStyle/>
          <a:p>
            <a:r>
              <a:rPr lang="en-US" b="1" dirty="0" smtClean="0"/>
              <a:t>DIMENSIONI CAMPO</a:t>
            </a:r>
            <a:r>
              <a:rPr lang="en-US" dirty="0" smtClean="0"/>
              <a:t>: 20X20 – 20X30 – 20X40	</a:t>
            </a:r>
            <a:endParaRPr lang="en-US" dirty="0"/>
          </a:p>
        </p:txBody>
      </p:sp>
      <p:sp>
        <p:nvSpPr>
          <p:cNvPr id="8" name="TextBox 7"/>
          <p:cNvSpPr txBox="1"/>
          <p:nvPr/>
        </p:nvSpPr>
        <p:spPr>
          <a:xfrm>
            <a:off x="1" y="2325469"/>
            <a:ext cx="5278982" cy="646331"/>
          </a:xfrm>
          <a:prstGeom prst="rect">
            <a:avLst/>
          </a:prstGeom>
          <a:noFill/>
        </p:spPr>
        <p:txBody>
          <a:bodyPr wrap="square" rtlCol="0">
            <a:spAutoFit/>
          </a:bodyPr>
          <a:lstStyle/>
          <a:p>
            <a:r>
              <a:rPr lang="en-US" b="1" dirty="0" smtClean="0"/>
              <a:t>NUMERO GIOCATORI</a:t>
            </a:r>
            <a:r>
              <a:rPr lang="en-US" dirty="0" smtClean="0"/>
              <a:t>: 2 SQUADRE DA 3 GIOCATORI + PORTIERI	</a:t>
            </a:r>
            <a:endParaRPr lang="en-US" dirty="0"/>
          </a:p>
        </p:txBody>
      </p:sp>
      <p:sp>
        <p:nvSpPr>
          <p:cNvPr id="9" name="TextBox 8"/>
          <p:cNvSpPr txBox="1"/>
          <p:nvPr/>
        </p:nvSpPr>
        <p:spPr>
          <a:xfrm>
            <a:off x="0" y="2935069"/>
            <a:ext cx="5278982" cy="1200329"/>
          </a:xfrm>
          <a:prstGeom prst="rect">
            <a:avLst/>
          </a:prstGeom>
          <a:noFill/>
        </p:spPr>
        <p:txBody>
          <a:bodyPr wrap="square" rtlCol="0">
            <a:spAutoFit/>
          </a:bodyPr>
          <a:lstStyle/>
          <a:p>
            <a:r>
              <a:rPr lang="en-US" b="1" dirty="0" smtClean="0"/>
              <a:t>OBIETTIVI</a:t>
            </a:r>
            <a:r>
              <a:rPr lang="en-US" dirty="0" smtClean="0"/>
              <a:t>: PRESSIONE – CAMBIO DI OPPONENTE – COPERTURA ALA CONTRARIA – LINEE DIFENSIVE – RIPIEGAMENTO – TRASFORMAZIONE DIFESA DA 1-2 A 2-1		</a:t>
            </a:r>
            <a:endParaRPr lang="en-US" dirty="0"/>
          </a:p>
        </p:txBody>
      </p:sp>
      <p:sp>
        <p:nvSpPr>
          <p:cNvPr id="10" name="TextBox 9"/>
          <p:cNvSpPr txBox="1"/>
          <p:nvPr/>
        </p:nvSpPr>
        <p:spPr>
          <a:xfrm>
            <a:off x="1" y="3981271"/>
            <a:ext cx="5278982" cy="1200329"/>
          </a:xfrm>
          <a:prstGeom prst="rect">
            <a:avLst/>
          </a:prstGeom>
          <a:noFill/>
        </p:spPr>
        <p:txBody>
          <a:bodyPr wrap="square" rtlCol="0">
            <a:spAutoFit/>
          </a:bodyPr>
          <a:lstStyle/>
          <a:p>
            <a:r>
              <a:rPr lang="en-US" b="1" dirty="0" smtClean="0"/>
              <a:t>REGOLE</a:t>
            </a:r>
            <a:r>
              <a:rPr lang="en-US" dirty="0" smtClean="0"/>
              <a:t>: PARTITA 3&gt;3. NON CI SONO NE’ ANGOLI NE’ FALLI LATERALI. OGNI VOLTA CHE IL PALLONE ESCE SI RIPRENDE CON RIMESSA DEL PORTIERE DELLA SQUADRA CHE NE’ ERA IN POSSESSO. </a:t>
            </a:r>
            <a:endParaRPr lang="en-US" dirty="0"/>
          </a:p>
        </p:txBody>
      </p:sp>
      <p:sp>
        <p:nvSpPr>
          <p:cNvPr id="11" name="TextBox 10"/>
          <p:cNvSpPr txBox="1"/>
          <p:nvPr/>
        </p:nvSpPr>
        <p:spPr>
          <a:xfrm>
            <a:off x="1" y="5152072"/>
            <a:ext cx="5278982" cy="1477328"/>
          </a:xfrm>
          <a:prstGeom prst="rect">
            <a:avLst/>
          </a:prstGeom>
          <a:noFill/>
        </p:spPr>
        <p:txBody>
          <a:bodyPr wrap="square" rtlCol="0">
            <a:spAutoFit/>
          </a:bodyPr>
          <a:lstStyle/>
          <a:p>
            <a:r>
              <a:rPr lang="en-US" b="1" dirty="0" smtClean="0"/>
              <a:t>VARIANTI</a:t>
            </a:r>
            <a:r>
              <a:rPr lang="en-US" dirty="0" smtClean="0"/>
              <a:t>: LA SQUADRA CHE DIFENDE QUANDO RECUPARA PALLA DEVE PASSARLA AL PROPRIO PORTIERE E POI PUO’ INIZIARE L’ATTACCO (ORGANIZZAZIONE DIFENSIVA PER ANDARE IN PRESSIONE)</a:t>
            </a:r>
            <a:endParaRPr lang="en-US" dirty="0"/>
          </a:p>
        </p:txBody>
      </p:sp>
      <p:pic>
        <p:nvPicPr>
          <p:cNvPr id="12" name="Picture 11" descr="3 contro 3 partenza in linea.jpg"/>
          <p:cNvPicPr>
            <a:picLocks noChangeAspect="1"/>
          </p:cNvPicPr>
          <p:nvPr/>
        </p:nvPicPr>
        <p:blipFill>
          <a:blip r:embed="rId3"/>
          <a:srcRect/>
          <a:stretch>
            <a:fillRect/>
          </a:stretch>
        </p:blipFill>
        <p:spPr bwMode="auto">
          <a:xfrm rot="16200000">
            <a:off x="4863436" y="2577436"/>
            <a:ext cx="4903527"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1569660"/>
          </a:xfrm>
          <a:prstGeom prst="rect">
            <a:avLst/>
          </a:prstGeom>
          <a:noFill/>
        </p:spPr>
        <p:txBody>
          <a:bodyPr wrap="none" rtlCol="0">
            <a:spAutoFit/>
          </a:bodyPr>
          <a:lstStyle/>
          <a:p>
            <a:r>
              <a:rPr lang="en-US" sz="4800" dirty="0" smtClean="0">
                <a:solidFill>
                  <a:srgbClr val="800000"/>
                </a:solidFill>
                <a:latin typeface="Arial Black"/>
                <a:cs typeface="Arial Black"/>
              </a:rPr>
              <a:t>ESERCIZIO 8</a:t>
            </a:r>
          </a:p>
          <a:p>
            <a:r>
              <a:rPr lang="en-US" sz="4800" dirty="0" smtClean="0">
                <a:solidFill>
                  <a:srgbClr val="800000"/>
                </a:solidFill>
                <a:latin typeface="Arial Black"/>
                <a:cs typeface="Arial Black"/>
              </a:rPr>
              <a:t> </a:t>
            </a:r>
          </a:p>
          <a:p>
            <a:endParaRPr lang="en-US" dirty="0"/>
          </a:p>
        </p:txBody>
      </p:sp>
      <p:sp>
        <p:nvSpPr>
          <p:cNvPr id="6" name="TextBox 5"/>
          <p:cNvSpPr txBox="1"/>
          <p:nvPr/>
        </p:nvSpPr>
        <p:spPr>
          <a:xfrm>
            <a:off x="304800" y="990600"/>
            <a:ext cx="4974182" cy="1077218"/>
          </a:xfrm>
          <a:prstGeom prst="rect">
            <a:avLst/>
          </a:prstGeom>
          <a:noFill/>
        </p:spPr>
        <p:txBody>
          <a:bodyPr wrap="square" rtlCol="0">
            <a:spAutoFit/>
          </a:bodyPr>
          <a:lstStyle/>
          <a:p>
            <a:r>
              <a:rPr lang="en-US" sz="3200" dirty="0" smtClean="0">
                <a:solidFill>
                  <a:srgbClr val="660066"/>
                </a:solidFill>
              </a:rPr>
              <a:t>3 CONTRO 3 – PARTENZA RAGGRUPPATA</a:t>
            </a:r>
            <a:endParaRPr lang="en-US" sz="3200" dirty="0">
              <a:solidFill>
                <a:srgbClr val="660066"/>
              </a:solidFill>
            </a:endParaRPr>
          </a:p>
        </p:txBody>
      </p:sp>
      <p:sp>
        <p:nvSpPr>
          <p:cNvPr id="7" name="TextBox 6"/>
          <p:cNvSpPr txBox="1"/>
          <p:nvPr/>
        </p:nvSpPr>
        <p:spPr>
          <a:xfrm>
            <a:off x="0" y="1981200"/>
            <a:ext cx="3877985" cy="369332"/>
          </a:xfrm>
          <a:prstGeom prst="rect">
            <a:avLst/>
          </a:prstGeom>
          <a:noFill/>
        </p:spPr>
        <p:txBody>
          <a:bodyPr wrap="none" rtlCol="0">
            <a:spAutoFit/>
          </a:bodyPr>
          <a:lstStyle/>
          <a:p>
            <a:r>
              <a:rPr lang="en-US" b="1" dirty="0" smtClean="0"/>
              <a:t>DIMENSIONI CAMPO</a:t>
            </a:r>
            <a:r>
              <a:rPr lang="en-US" dirty="0" smtClean="0"/>
              <a:t>:   20X30 – 20X40	</a:t>
            </a:r>
            <a:endParaRPr lang="en-US" dirty="0"/>
          </a:p>
        </p:txBody>
      </p:sp>
      <p:sp>
        <p:nvSpPr>
          <p:cNvPr id="8" name="TextBox 7"/>
          <p:cNvSpPr txBox="1"/>
          <p:nvPr/>
        </p:nvSpPr>
        <p:spPr>
          <a:xfrm>
            <a:off x="1" y="2325469"/>
            <a:ext cx="5278982" cy="646331"/>
          </a:xfrm>
          <a:prstGeom prst="rect">
            <a:avLst/>
          </a:prstGeom>
          <a:noFill/>
        </p:spPr>
        <p:txBody>
          <a:bodyPr wrap="square" rtlCol="0">
            <a:spAutoFit/>
          </a:bodyPr>
          <a:lstStyle/>
          <a:p>
            <a:r>
              <a:rPr lang="en-US" b="1" dirty="0" smtClean="0"/>
              <a:t>NUMERO GIOCATORI</a:t>
            </a:r>
            <a:r>
              <a:rPr lang="en-US" dirty="0" smtClean="0"/>
              <a:t>: 2 SQUADRE DA 3 GIOCATORI + PORTIERI	</a:t>
            </a:r>
            <a:endParaRPr lang="en-US" dirty="0"/>
          </a:p>
        </p:txBody>
      </p:sp>
      <p:sp>
        <p:nvSpPr>
          <p:cNvPr id="9" name="TextBox 8"/>
          <p:cNvSpPr txBox="1"/>
          <p:nvPr/>
        </p:nvSpPr>
        <p:spPr>
          <a:xfrm>
            <a:off x="0" y="2935069"/>
            <a:ext cx="5278982" cy="1200329"/>
          </a:xfrm>
          <a:prstGeom prst="rect">
            <a:avLst/>
          </a:prstGeom>
          <a:noFill/>
        </p:spPr>
        <p:txBody>
          <a:bodyPr wrap="square" rtlCol="0">
            <a:spAutoFit/>
          </a:bodyPr>
          <a:lstStyle/>
          <a:p>
            <a:r>
              <a:rPr lang="en-US" b="1" dirty="0" smtClean="0"/>
              <a:t>OBIETTIVI</a:t>
            </a:r>
            <a:r>
              <a:rPr lang="en-US" dirty="0" smtClean="0"/>
              <a:t>: PRESSIONE CON PARTENZA DA POSIZIONE DISORGANIZZATA – CAMBIO DI OPPONENTE – COPERTURA ALA CONTRARIA – RIPIEGAMENTO – RIORGANIZZAZIONE DIFENSIVA	</a:t>
            </a:r>
            <a:endParaRPr lang="en-US" dirty="0"/>
          </a:p>
        </p:txBody>
      </p:sp>
      <p:sp>
        <p:nvSpPr>
          <p:cNvPr id="10" name="TextBox 9"/>
          <p:cNvSpPr txBox="1"/>
          <p:nvPr/>
        </p:nvSpPr>
        <p:spPr>
          <a:xfrm>
            <a:off x="1" y="4085272"/>
            <a:ext cx="5278982" cy="1477328"/>
          </a:xfrm>
          <a:prstGeom prst="rect">
            <a:avLst/>
          </a:prstGeom>
          <a:noFill/>
        </p:spPr>
        <p:txBody>
          <a:bodyPr wrap="square" rtlCol="0">
            <a:spAutoFit/>
          </a:bodyPr>
          <a:lstStyle/>
          <a:p>
            <a:r>
              <a:rPr lang="en-US" b="1" dirty="0" smtClean="0"/>
              <a:t>REGOLE</a:t>
            </a:r>
            <a:r>
              <a:rPr lang="en-US" dirty="0" smtClean="0"/>
              <a:t>: PARTITA 3&gt;3. CON PARTENZA DA POSIZIONE RAGGRUPPATA VICINO AD UNA PORTA.  NON CI SONO NE’ ANGOLI NE’ FALLI LATERALI. OGNI VOLTA CHE IL PALLONE ESCE SI RIPRENDE CON RIMESSA DEL PORTIERE DELLA SQUADRA CHE NE E’ IN POSSESSO. </a:t>
            </a:r>
            <a:endParaRPr lang="en-US" dirty="0"/>
          </a:p>
        </p:txBody>
      </p:sp>
      <p:pic>
        <p:nvPicPr>
          <p:cNvPr id="12" name="Picture 11" descr="3 contro 3 partenza in linea.jpg"/>
          <p:cNvPicPr>
            <a:picLocks noChangeAspect="1"/>
          </p:cNvPicPr>
          <p:nvPr/>
        </p:nvPicPr>
        <p:blipFill>
          <a:blip r:embed="rId3"/>
          <a:srcRect/>
          <a:stretch>
            <a:fillRect/>
          </a:stretch>
        </p:blipFill>
        <p:spPr bwMode="auto">
          <a:xfrm rot="16200000">
            <a:off x="4863436" y="2577436"/>
            <a:ext cx="4903527"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516982" cy="1569660"/>
          </a:xfrm>
          <a:prstGeom prst="rect">
            <a:avLst/>
          </a:prstGeom>
          <a:noFill/>
        </p:spPr>
        <p:txBody>
          <a:bodyPr wrap="none" rtlCol="0">
            <a:spAutoFit/>
          </a:bodyPr>
          <a:lstStyle/>
          <a:p>
            <a:r>
              <a:rPr lang="en-US" sz="4800" dirty="0" smtClean="0">
                <a:solidFill>
                  <a:srgbClr val="800000"/>
                </a:solidFill>
                <a:latin typeface="Arial Black"/>
                <a:cs typeface="Arial Black"/>
              </a:rPr>
              <a:t>ESERCIZIO 9</a:t>
            </a: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304800" y="990600"/>
            <a:ext cx="4974182" cy="1077218"/>
          </a:xfrm>
          <a:prstGeom prst="rect">
            <a:avLst/>
          </a:prstGeom>
          <a:noFill/>
        </p:spPr>
        <p:txBody>
          <a:bodyPr wrap="square" rtlCol="0">
            <a:spAutoFit/>
          </a:bodyPr>
          <a:lstStyle/>
          <a:p>
            <a:r>
              <a:rPr lang="en-US" sz="3200" dirty="0" smtClean="0">
                <a:solidFill>
                  <a:srgbClr val="660066"/>
                </a:solidFill>
              </a:rPr>
              <a:t>3 CONTRO 3 – IN ½ CAMPO PRESSIONANTE	</a:t>
            </a:r>
            <a:endParaRPr lang="en-US" sz="3200" dirty="0">
              <a:solidFill>
                <a:srgbClr val="660066"/>
              </a:solidFill>
            </a:endParaRPr>
          </a:p>
        </p:txBody>
      </p:sp>
      <p:sp>
        <p:nvSpPr>
          <p:cNvPr id="7" name="TextBox 6"/>
          <p:cNvSpPr txBox="1"/>
          <p:nvPr/>
        </p:nvSpPr>
        <p:spPr>
          <a:xfrm>
            <a:off x="0" y="1981200"/>
            <a:ext cx="4801314" cy="369332"/>
          </a:xfrm>
          <a:prstGeom prst="rect">
            <a:avLst/>
          </a:prstGeom>
          <a:noFill/>
        </p:spPr>
        <p:txBody>
          <a:bodyPr wrap="none" rtlCol="0">
            <a:spAutoFit/>
          </a:bodyPr>
          <a:lstStyle/>
          <a:p>
            <a:r>
              <a:rPr lang="en-US" b="1" dirty="0" smtClean="0"/>
              <a:t>DIMENSIONI CAMPO</a:t>
            </a:r>
            <a:r>
              <a:rPr lang="en-US" dirty="0" smtClean="0"/>
              <a:t>: 20X20 – 20X30 – 20X40	</a:t>
            </a:r>
            <a:endParaRPr lang="en-US" dirty="0"/>
          </a:p>
        </p:txBody>
      </p:sp>
      <p:sp>
        <p:nvSpPr>
          <p:cNvPr id="8" name="TextBox 7"/>
          <p:cNvSpPr txBox="1"/>
          <p:nvPr/>
        </p:nvSpPr>
        <p:spPr>
          <a:xfrm>
            <a:off x="1" y="2325469"/>
            <a:ext cx="5278982" cy="646331"/>
          </a:xfrm>
          <a:prstGeom prst="rect">
            <a:avLst/>
          </a:prstGeom>
          <a:noFill/>
        </p:spPr>
        <p:txBody>
          <a:bodyPr wrap="square" rtlCol="0">
            <a:spAutoFit/>
          </a:bodyPr>
          <a:lstStyle/>
          <a:p>
            <a:r>
              <a:rPr lang="en-US" b="1" dirty="0" smtClean="0"/>
              <a:t>NUMERO GIOCATORI</a:t>
            </a:r>
            <a:r>
              <a:rPr lang="en-US" dirty="0" smtClean="0"/>
              <a:t>: 2 SQUADRE DA 3 GIOCATORI + PORTIERI	</a:t>
            </a:r>
            <a:endParaRPr lang="en-US" dirty="0"/>
          </a:p>
        </p:txBody>
      </p:sp>
      <p:sp>
        <p:nvSpPr>
          <p:cNvPr id="9" name="TextBox 8"/>
          <p:cNvSpPr txBox="1"/>
          <p:nvPr/>
        </p:nvSpPr>
        <p:spPr>
          <a:xfrm>
            <a:off x="0" y="2935069"/>
            <a:ext cx="5278982" cy="923330"/>
          </a:xfrm>
          <a:prstGeom prst="rect">
            <a:avLst/>
          </a:prstGeom>
          <a:noFill/>
        </p:spPr>
        <p:txBody>
          <a:bodyPr wrap="square" rtlCol="0">
            <a:spAutoFit/>
          </a:bodyPr>
          <a:lstStyle/>
          <a:p>
            <a:r>
              <a:rPr lang="en-US" b="1" dirty="0" smtClean="0"/>
              <a:t>OBIETTIVI</a:t>
            </a:r>
            <a:r>
              <a:rPr lang="en-US" dirty="0" smtClean="0"/>
              <a:t>: PRESSIONE – CAMBIO DI OPPONENTE – COPERTURA ALA CONTRARIA – LINEE DIFENSIVE – RIPIEGAMENTO</a:t>
            </a:r>
            <a:endParaRPr lang="en-US" dirty="0"/>
          </a:p>
        </p:txBody>
      </p:sp>
      <p:sp>
        <p:nvSpPr>
          <p:cNvPr id="10" name="TextBox 9"/>
          <p:cNvSpPr txBox="1"/>
          <p:nvPr/>
        </p:nvSpPr>
        <p:spPr>
          <a:xfrm>
            <a:off x="1" y="3810000"/>
            <a:ext cx="5278982" cy="1477328"/>
          </a:xfrm>
          <a:prstGeom prst="rect">
            <a:avLst/>
          </a:prstGeom>
          <a:noFill/>
        </p:spPr>
        <p:txBody>
          <a:bodyPr wrap="square" rtlCol="0">
            <a:spAutoFit/>
          </a:bodyPr>
          <a:lstStyle/>
          <a:p>
            <a:r>
              <a:rPr lang="en-US" b="1" dirty="0" smtClean="0"/>
              <a:t>REGOLE</a:t>
            </a:r>
            <a:r>
              <a:rPr lang="en-US" dirty="0" smtClean="0"/>
              <a:t>: PARTITA 3&gt;3. NON CI SONO NE’ ANGOLI NE’ FALLI LATERALI. OGNI VOLTA CHE IL PALLONE ESCE SI RIPRENDE CON RIMESSA DEL PORTIERE DELLA SQUADRA CHE NE’ ERA IN POSSESSO.LA DIFESA INIZIA A ½ CAMPO </a:t>
            </a:r>
            <a:endParaRPr lang="en-US" dirty="0"/>
          </a:p>
        </p:txBody>
      </p:sp>
      <p:sp>
        <p:nvSpPr>
          <p:cNvPr id="11" name="TextBox 10"/>
          <p:cNvSpPr txBox="1"/>
          <p:nvPr/>
        </p:nvSpPr>
        <p:spPr>
          <a:xfrm>
            <a:off x="1" y="5257800"/>
            <a:ext cx="5278982" cy="1477328"/>
          </a:xfrm>
          <a:prstGeom prst="rect">
            <a:avLst/>
          </a:prstGeom>
          <a:noFill/>
        </p:spPr>
        <p:txBody>
          <a:bodyPr wrap="square" rtlCol="0">
            <a:spAutoFit/>
          </a:bodyPr>
          <a:lstStyle/>
          <a:p>
            <a:r>
              <a:rPr lang="en-US" b="1" dirty="0" smtClean="0"/>
              <a:t>VARIANTI</a:t>
            </a:r>
            <a:r>
              <a:rPr lang="en-US" dirty="0" smtClean="0"/>
              <a:t>: LA SQUADRA CHE DIFENDE QUANDO RECUPARA PALLA DEVE PASSARLA AL PROPRIO PORTIERE E POI PUO’ INIZIARE L’ATTACCO (ORGANIZZAZIONE DIFENSIVA PER ANDARE IN PRESSIONE)</a:t>
            </a:r>
            <a:endParaRPr lang="en-US" dirty="0"/>
          </a:p>
        </p:txBody>
      </p:sp>
      <p:pic>
        <p:nvPicPr>
          <p:cNvPr id="13" name="Picture 12" descr="DIFESA 1 META' PRESSIONANTE.jpg"/>
          <p:cNvPicPr>
            <a:picLocks noChangeAspect="1"/>
          </p:cNvPicPr>
          <p:nvPr/>
        </p:nvPicPr>
        <p:blipFill>
          <a:blip r:embed="rId3"/>
          <a:stretch>
            <a:fillRect/>
          </a:stretch>
        </p:blipFill>
        <p:spPr>
          <a:xfrm rot="5400000">
            <a:off x="4897425" y="2611425"/>
            <a:ext cx="4876800" cy="3616349"/>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10</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304800" y="990600"/>
            <a:ext cx="5257800" cy="1077218"/>
          </a:xfrm>
          <a:prstGeom prst="rect">
            <a:avLst/>
          </a:prstGeom>
          <a:noFill/>
        </p:spPr>
        <p:txBody>
          <a:bodyPr wrap="square" rtlCol="0">
            <a:spAutoFit/>
          </a:bodyPr>
          <a:lstStyle/>
          <a:p>
            <a:r>
              <a:rPr lang="en-US" sz="3200" dirty="0" smtClean="0">
                <a:solidFill>
                  <a:srgbClr val="660066"/>
                </a:solidFill>
              </a:rPr>
              <a:t>3 CONTRO 3 CON 3 SQUADRE PER RIPIEGAMENTO</a:t>
            </a:r>
            <a:endParaRPr lang="en-US" sz="3200" dirty="0">
              <a:solidFill>
                <a:srgbClr val="660066"/>
              </a:solidFill>
            </a:endParaRPr>
          </a:p>
        </p:txBody>
      </p:sp>
      <p:sp>
        <p:nvSpPr>
          <p:cNvPr id="7" name="TextBox 6"/>
          <p:cNvSpPr txBox="1"/>
          <p:nvPr/>
        </p:nvSpPr>
        <p:spPr>
          <a:xfrm>
            <a:off x="0" y="1981200"/>
            <a:ext cx="3114479" cy="369332"/>
          </a:xfrm>
          <a:prstGeom prst="rect">
            <a:avLst/>
          </a:prstGeom>
          <a:noFill/>
        </p:spPr>
        <p:txBody>
          <a:bodyPr wrap="none" rtlCol="0">
            <a:spAutoFit/>
          </a:bodyPr>
          <a:lstStyle/>
          <a:p>
            <a:r>
              <a:rPr lang="en-US" b="1" dirty="0" smtClean="0"/>
              <a:t>DIMENSIONI CAMPO</a:t>
            </a:r>
            <a:r>
              <a:rPr lang="en-US" dirty="0" smtClean="0"/>
              <a:t>:  20X30 –</a:t>
            </a:r>
            <a:endParaRPr lang="en-US" dirty="0"/>
          </a:p>
        </p:txBody>
      </p:sp>
      <p:sp>
        <p:nvSpPr>
          <p:cNvPr id="8" name="TextBox 7"/>
          <p:cNvSpPr txBox="1"/>
          <p:nvPr/>
        </p:nvSpPr>
        <p:spPr>
          <a:xfrm>
            <a:off x="1" y="2325469"/>
            <a:ext cx="5278982" cy="646331"/>
          </a:xfrm>
          <a:prstGeom prst="rect">
            <a:avLst/>
          </a:prstGeom>
          <a:noFill/>
        </p:spPr>
        <p:txBody>
          <a:bodyPr wrap="square" rtlCol="0">
            <a:spAutoFit/>
          </a:bodyPr>
          <a:lstStyle/>
          <a:p>
            <a:r>
              <a:rPr lang="en-US" b="1" dirty="0" smtClean="0"/>
              <a:t>NUMERO GIOCATORI</a:t>
            </a:r>
            <a:r>
              <a:rPr lang="en-US" dirty="0" smtClean="0"/>
              <a:t>: 3 SQUADRE DA 3 GIOCATORI + 2 PORTIERI	</a:t>
            </a:r>
            <a:endParaRPr lang="en-US" dirty="0"/>
          </a:p>
        </p:txBody>
      </p:sp>
      <p:sp>
        <p:nvSpPr>
          <p:cNvPr id="9" name="TextBox 8"/>
          <p:cNvSpPr txBox="1"/>
          <p:nvPr/>
        </p:nvSpPr>
        <p:spPr>
          <a:xfrm>
            <a:off x="0" y="2935069"/>
            <a:ext cx="5278982" cy="923330"/>
          </a:xfrm>
          <a:prstGeom prst="rect">
            <a:avLst/>
          </a:prstGeom>
          <a:noFill/>
        </p:spPr>
        <p:txBody>
          <a:bodyPr wrap="square" rtlCol="0">
            <a:spAutoFit/>
          </a:bodyPr>
          <a:lstStyle/>
          <a:p>
            <a:r>
              <a:rPr lang="en-US" b="1" dirty="0" smtClean="0"/>
              <a:t>OBIETTIVI</a:t>
            </a:r>
            <a:r>
              <a:rPr lang="en-US" dirty="0" smtClean="0"/>
              <a:t>: PRESSIONE – CAMBIO DI OPPONENTE – COPERTURA ALA CONTRARIA – RIPIEGAMENTO – FINALIZZAZIONE			</a:t>
            </a:r>
            <a:endParaRPr lang="en-US" dirty="0"/>
          </a:p>
        </p:txBody>
      </p:sp>
      <p:sp>
        <p:nvSpPr>
          <p:cNvPr id="10" name="TextBox 9"/>
          <p:cNvSpPr txBox="1"/>
          <p:nvPr/>
        </p:nvSpPr>
        <p:spPr>
          <a:xfrm>
            <a:off x="1" y="3810000"/>
            <a:ext cx="5278982" cy="2308324"/>
          </a:xfrm>
          <a:prstGeom prst="rect">
            <a:avLst/>
          </a:prstGeom>
          <a:noFill/>
        </p:spPr>
        <p:txBody>
          <a:bodyPr wrap="square" rtlCol="0">
            <a:spAutoFit/>
          </a:bodyPr>
          <a:lstStyle/>
          <a:p>
            <a:r>
              <a:rPr lang="en-US" b="1" dirty="0" smtClean="0"/>
              <a:t>REGOLE</a:t>
            </a:r>
            <a:r>
              <a:rPr lang="en-US" dirty="0" smtClean="0"/>
              <a:t>: PARTITA 3&gt;3, CON 2 SQUADRE CHE GIOCANO, LA TERZA SQUADRA GIOCA SOLO CON LA SQUADRA IN POSSESSO ED ENTRA IN GIOCO QUANDO UNO DEI SUOI GIOCATORI RICEVE UN PASSAGGIO FUORI DELLA LINEA DEL CAMPO E ALLE SPALLE DELLA DIFESA AVVERSARIA. LA SQUADRA CHE HA AFFETTUATO IL PASSAGGIO PRENDE IL POSTO DI QUELLA CHE STAVA FUORI. PARTITA CON CORNER E FALLI LATERALI.</a:t>
            </a:r>
            <a:endParaRPr lang="en-US" dirty="0"/>
          </a:p>
        </p:txBody>
      </p:sp>
      <p:pic>
        <p:nvPicPr>
          <p:cNvPr id="12" name="Picture 11" descr="FINALIZZAZIONE E RIPIEGAMENTO.jpg"/>
          <p:cNvPicPr>
            <a:picLocks noChangeAspect="1"/>
          </p:cNvPicPr>
          <p:nvPr/>
        </p:nvPicPr>
        <p:blipFill>
          <a:blip r:embed="rId3"/>
          <a:stretch>
            <a:fillRect/>
          </a:stretch>
        </p:blipFill>
        <p:spPr>
          <a:xfrm rot="5400000">
            <a:off x="4886770" y="2600770"/>
            <a:ext cx="4876798" cy="363766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11</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304800" y="990600"/>
            <a:ext cx="5257800" cy="1569660"/>
          </a:xfrm>
          <a:prstGeom prst="rect">
            <a:avLst/>
          </a:prstGeom>
          <a:noFill/>
        </p:spPr>
        <p:txBody>
          <a:bodyPr wrap="square" rtlCol="0">
            <a:spAutoFit/>
          </a:bodyPr>
          <a:lstStyle/>
          <a:p>
            <a:r>
              <a:rPr lang="en-US" sz="3200" dirty="0" smtClean="0">
                <a:solidFill>
                  <a:srgbClr val="660066"/>
                </a:solidFill>
              </a:rPr>
              <a:t>6 CONTRO 6 + JOLLY PER RIPIEGAMENTO E ATTACCO RAPIDO	 </a:t>
            </a:r>
            <a:endParaRPr lang="en-US" sz="3200" dirty="0">
              <a:solidFill>
                <a:srgbClr val="660066"/>
              </a:solidFill>
            </a:endParaRPr>
          </a:p>
        </p:txBody>
      </p:sp>
      <p:sp>
        <p:nvSpPr>
          <p:cNvPr id="7" name="TextBox 6"/>
          <p:cNvSpPr txBox="1"/>
          <p:nvPr/>
        </p:nvSpPr>
        <p:spPr>
          <a:xfrm>
            <a:off x="0" y="2831068"/>
            <a:ext cx="2947329" cy="369332"/>
          </a:xfrm>
          <a:prstGeom prst="rect">
            <a:avLst/>
          </a:prstGeom>
          <a:noFill/>
        </p:spPr>
        <p:txBody>
          <a:bodyPr wrap="none" rtlCol="0">
            <a:spAutoFit/>
          </a:bodyPr>
          <a:lstStyle/>
          <a:p>
            <a:r>
              <a:rPr lang="en-US" b="1" dirty="0" smtClean="0"/>
              <a:t>DIMENSIONI CAMPO</a:t>
            </a:r>
            <a:r>
              <a:rPr lang="en-US" dirty="0" smtClean="0"/>
              <a:t>:  20X40</a:t>
            </a:r>
            <a:endParaRPr lang="en-US" dirty="0"/>
          </a:p>
        </p:txBody>
      </p:sp>
      <p:sp>
        <p:nvSpPr>
          <p:cNvPr id="8" name="TextBox 7"/>
          <p:cNvSpPr txBox="1"/>
          <p:nvPr/>
        </p:nvSpPr>
        <p:spPr>
          <a:xfrm>
            <a:off x="1" y="3163669"/>
            <a:ext cx="5278982" cy="646331"/>
          </a:xfrm>
          <a:prstGeom prst="rect">
            <a:avLst/>
          </a:prstGeom>
          <a:noFill/>
        </p:spPr>
        <p:txBody>
          <a:bodyPr wrap="square" rtlCol="0">
            <a:spAutoFit/>
          </a:bodyPr>
          <a:lstStyle/>
          <a:p>
            <a:r>
              <a:rPr lang="en-US" b="1" dirty="0" smtClean="0"/>
              <a:t>NUMERO GIOCATORI</a:t>
            </a:r>
            <a:r>
              <a:rPr lang="en-US" dirty="0" smtClean="0"/>
              <a:t>: 2 SQUADRE DA 5 GIOCATORI + 2 PORTIERI	+ 1 JOLLY CHE GIOCA SOLO IN ATTACCO</a:t>
            </a:r>
            <a:endParaRPr lang="en-US" dirty="0"/>
          </a:p>
        </p:txBody>
      </p:sp>
      <p:sp>
        <p:nvSpPr>
          <p:cNvPr id="9" name="TextBox 8"/>
          <p:cNvSpPr txBox="1"/>
          <p:nvPr/>
        </p:nvSpPr>
        <p:spPr>
          <a:xfrm>
            <a:off x="0" y="3724870"/>
            <a:ext cx="5278982" cy="923330"/>
          </a:xfrm>
          <a:prstGeom prst="rect">
            <a:avLst/>
          </a:prstGeom>
          <a:noFill/>
        </p:spPr>
        <p:txBody>
          <a:bodyPr wrap="square" rtlCol="0">
            <a:spAutoFit/>
          </a:bodyPr>
          <a:lstStyle/>
          <a:p>
            <a:r>
              <a:rPr lang="en-US" b="1" dirty="0" smtClean="0"/>
              <a:t>OBIETTIVI</a:t>
            </a:r>
            <a:r>
              <a:rPr lang="en-US" dirty="0" smtClean="0"/>
              <a:t>: PRESSIONE – RIPIEGAMENTO – RIORGANIZZAZIONE DIFENSIVA – ATTACCO RAPIDO – CIRCOLAZIONE DELLA PALLA.</a:t>
            </a:r>
            <a:endParaRPr lang="en-US" dirty="0"/>
          </a:p>
        </p:txBody>
      </p:sp>
      <p:sp>
        <p:nvSpPr>
          <p:cNvPr id="10" name="TextBox 9"/>
          <p:cNvSpPr txBox="1"/>
          <p:nvPr/>
        </p:nvSpPr>
        <p:spPr>
          <a:xfrm>
            <a:off x="1" y="4549676"/>
            <a:ext cx="5278982" cy="2308324"/>
          </a:xfrm>
          <a:prstGeom prst="rect">
            <a:avLst/>
          </a:prstGeom>
          <a:noFill/>
        </p:spPr>
        <p:txBody>
          <a:bodyPr wrap="square" rtlCol="0">
            <a:spAutoFit/>
          </a:bodyPr>
          <a:lstStyle/>
          <a:p>
            <a:r>
              <a:rPr lang="en-US" b="1" dirty="0" smtClean="0"/>
              <a:t>REGOLE</a:t>
            </a:r>
            <a:r>
              <a:rPr lang="en-US" dirty="0" smtClean="0"/>
              <a:t>: GIOCO REGOLARE, CON LA SQUADRA IN TACCO CHE DEVE CIRCOLARE RAPIDAMENTE LA PALLA APPROFITTANDO DELLA SUPERIORITA’ NUMERICA. LA SQUADRA IN DIFESA DEVE AGGIUSTARE CONTINUAMENTE LA DIFESA E SE RECUPARE, ATTACCARE RAPIDAMENTE UTILIZZANDO IL JOLLY. NUMERO TOCCHI LIBERO A 2 TOCCHI, 3 PER FINALIZZARE O SE LA PALLA VIENE DA AVVERSARIO.</a:t>
            </a:r>
            <a:endParaRPr lang="en-US" dirty="0"/>
          </a:p>
        </p:txBody>
      </p:sp>
      <p:pic>
        <p:nvPicPr>
          <p:cNvPr id="11" name="Picture 10" descr="FINALIZZAZIONE RIPIEGAMENTO AGGIUSTAMENTO DIFENSIVO.jpg"/>
          <p:cNvPicPr>
            <a:picLocks noChangeAspect="1"/>
          </p:cNvPicPr>
          <p:nvPr/>
        </p:nvPicPr>
        <p:blipFill>
          <a:blip r:embed="rId3"/>
          <a:stretch>
            <a:fillRect/>
          </a:stretch>
        </p:blipFill>
        <p:spPr>
          <a:xfrm rot="5400000">
            <a:off x="4820248" y="2534248"/>
            <a:ext cx="4953000" cy="3694503"/>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3046988"/>
          </a:xfrm>
          <a:prstGeom prst="rect">
            <a:avLst/>
          </a:prstGeom>
          <a:noFill/>
        </p:spPr>
        <p:txBody>
          <a:bodyPr wrap="none" rtlCol="0">
            <a:spAutoFit/>
          </a:bodyPr>
          <a:lstStyle/>
          <a:p>
            <a:r>
              <a:rPr lang="en-US" sz="4800" dirty="0" smtClean="0">
                <a:solidFill>
                  <a:srgbClr val="800000"/>
                </a:solidFill>
                <a:latin typeface="Arial Black"/>
                <a:cs typeface="Arial Black"/>
              </a:rPr>
              <a:t>ESERCIZIO 12</a:t>
            </a:r>
          </a:p>
          <a:p>
            <a:r>
              <a:rPr lang="en-US" sz="4800" dirty="0" smtClean="0">
                <a:solidFill>
                  <a:srgbClr val="800000"/>
                </a:solidFill>
                <a:latin typeface="Arial Black"/>
                <a:cs typeface="Arial Black"/>
              </a:rPr>
              <a:t>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304800" y="990600"/>
            <a:ext cx="5257800" cy="1569660"/>
          </a:xfrm>
          <a:prstGeom prst="rect">
            <a:avLst/>
          </a:prstGeom>
          <a:noFill/>
        </p:spPr>
        <p:txBody>
          <a:bodyPr wrap="square" rtlCol="0">
            <a:spAutoFit/>
          </a:bodyPr>
          <a:lstStyle/>
          <a:p>
            <a:r>
              <a:rPr lang="en-US" sz="3200" dirty="0" smtClean="0">
                <a:solidFill>
                  <a:srgbClr val="660066"/>
                </a:solidFill>
              </a:rPr>
              <a:t>3 CONTRO 3 CON 3 SQUADRE PRESSIONE – USCITA PRESSIONE – ATTACCO POSIZ.</a:t>
            </a:r>
            <a:endParaRPr lang="en-US" sz="3200" dirty="0">
              <a:solidFill>
                <a:srgbClr val="660066"/>
              </a:solidFill>
            </a:endParaRPr>
          </a:p>
        </p:txBody>
      </p:sp>
      <p:sp>
        <p:nvSpPr>
          <p:cNvPr id="7" name="TextBox 6"/>
          <p:cNvSpPr txBox="1"/>
          <p:nvPr/>
        </p:nvSpPr>
        <p:spPr>
          <a:xfrm>
            <a:off x="0" y="2526268"/>
            <a:ext cx="2947329" cy="369332"/>
          </a:xfrm>
          <a:prstGeom prst="rect">
            <a:avLst/>
          </a:prstGeom>
          <a:noFill/>
        </p:spPr>
        <p:txBody>
          <a:bodyPr wrap="none" rtlCol="0">
            <a:spAutoFit/>
          </a:bodyPr>
          <a:lstStyle/>
          <a:p>
            <a:r>
              <a:rPr lang="en-US" b="1" dirty="0" smtClean="0"/>
              <a:t>DIMENSIONI CAMPO</a:t>
            </a:r>
            <a:r>
              <a:rPr lang="en-US" dirty="0" smtClean="0"/>
              <a:t>:  20X40</a:t>
            </a:r>
          </a:p>
          <a:p>
            <a:endParaRPr lang="en-US" dirty="0"/>
          </a:p>
        </p:txBody>
      </p:sp>
      <p:sp>
        <p:nvSpPr>
          <p:cNvPr id="8" name="TextBox 7"/>
          <p:cNvSpPr txBox="1"/>
          <p:nvPr/>
        </p:nvSpPr>
        <p:spPr>
          <a:xfrm>
            <a:off x="1" y="2858869"/>
            <a:ext cx="5278982" cy="646331"/>
          </a:xfrm>
          <a:prstGeom prst="rect">
            <a:avLst/>
          </a:prstGeom>
          <a:noFill/>
        </p:spPr>
        <p:txBody>
          <a:bodyPr wrap="square" rtlCol="0">
            <a:spAutoFit/>
          </a:bodyPr>
          <a:lstStyle/>
          <a:p>
            <a:r>
              <a:rPr lang="en-US" b="1" dirty="0" smtClean="0"/>
              <a:t>NUMERO GIOCATORI</a:t>
            </a:r>
            <a:r>
              <a:rPr lang="en-US" dirty="0" smtClean="0"/>
              <a:t>: 3 SQUADRE DA 3 GIOCATORI + 2 PORTIERI	</a:t>
            </a:r>
            <a:endParaRPr lang="en-US" dirty="0"/>
          </a:p>
        </p:txBody>
      </p:sp>
      <p:sp>
        <p:nvSpPr>
          <p:cNvPr id="9" name="TextBox 8"/>
          <p:cNvSpPr txBox="1"/>
          <p:nvPr/>
        </p:nvSpPr>
        <p:spPr>
          <a:xfrm>
            <a:off x="-76200" y="3352800"/>
            <a:ext cx="5278982" cy="923330"/>
          </a:xfrm>
          <a:prstGeom prst="rect">
            <a:avLst/>
          </a:prstGeom>
          <a:noFill/>
        </p:spPr>
        <p:txBody>
          <a:bodyPr wrap="square" rtlCol="0">
            <a:spAutoFit/>
          </a:bodyPr>
          <a:lstStyle/>
          <a:p>
            <a:r>
              <a:rPr lang="en-US" b="1" dirty="0" smtClean="0"/>
              <a:t>OBIETTIVI</a:t>
            </a:r>
            <a:r>
              <a:rPr lang="en-US" dirty="0" smtClean="0"/>
              <a:t>: PRESSIONE – CAMBIO DI OPPONENTE – COPERTURA ALA CONTRARIA – USCITA PRESSIONE – ATTACCO POSIZIONALE</a:t>
            </a:r>
            <a:endParaRPr lang="en-US" dirty="0"/>
          </a:p>
        </p:txBody>
      </p:sp>
      <p:sp>
        <p:nvSpPr>
          <p:cNvPr id="10" name="TextBox 9"/>
          <p:cNvSpPr txBox="1"/>
          <p:nvPr/>
        </p:nvSpPr>
        <p:spPr>
          <a:xfrm>
            <a:off x="1" y="4191000"/>
            <a:ext cx="5278982" cy="2585323"/>
          </a:xfrm>
          <a:prstGeom prst="rect">
            <a:avLst/>
          </a:prstGeom>
          <a:noFill/>
        </p:spPr>
        <p:txBody>
          <a:bodyPr wrap="square" rtlCol="0">
            <a:spAutoFit/>
          </a:bodyPr>
          <a:lstStyle/>
          <a:p>
            <a:r>
              <a:rPr lang="en-US" b="1" dirty="0" smtClean="0"/>
              <a:t>REGOLE</a:t>
            </a:r>
            <a:r>
              <a:rPr lang="en-US" dirty="0" smtClean="0"/>
              <a:t>: PARTITA 3&gt;3, CON 2 SQUADRE CHE GIOCANO IN UNA META’ CAMPO E L’ALTRA CHE ASPETTA NELL’ALTRA ½ CAMPO. SI PARTE CON UNA SQUADRA CHE ESCE DALLA PRESSIONE E L’ALTRA PRESSA. SE LA SQUADRA IN USCITA PRESSING RAGGIUNGE LA LINEA DI ½ CAMPO VA A INIZIARE UN ATTACCO POSIZIONALE CONTRO LA SQUADRA CHE ATTENDEVA NELL’ALTRA ½ CAMPO. SE INVECE LA SQUADRA IN PRESSIONE FA GOL E’ LA SQUADRA IN PRESSIONE CHE VA AD ATTACCARE.	</a:t>
            </a:r>
            <a:endParaRPr lang="en-US" dirty="0"/>
          </a:p>
        </p:txBody>
      </p:sp>
      <p:pic>
        <p:nvPicPr>
          <p:cNvPr id="11" name="Picture 10" descr="3 CONTRO 3 A 3 SQUADRE.jpg"/>
          <p:cNvPicPr>
            <a:picLocks noChangeAspect="1"/>
          </p:cNvPicPr>
          <p:nvPr/>
        </p:nvPicPr>
        <p:blipFill>
          <a:blip r:embed="rId3"/>
          <a:stretch>
            <a:fillRect/>
          </a:stretch>
        </p:blipFill>
        <p:spPr>
          <a:xfrm rot="5400000">
            <a:off x="4773093" y="2487092"/>
            <a:ext cx="4876798" cy="3865017"/>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13</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2062103"/>
          </a:xfrm>
          <a:prstGeom prst="rect">
            <a:avLst/>
          </a:prstGeom>
          <a:noFill/>
        </p:spPr>
        <p:txBody>
          <a:bodyPr wrap="square" rtlCol="0">
            <a:spAutoFit/>
          </a:bodyPr>
          <a:lstStyle/>
          <a:p>
            <a:r>
              <a:rPr lang="en-US" sz="3200" dirty="0" smtClean="0">
                <a:solidFill>
                  <a:srgbClr val="660066"/>
                </a:solidFill>
              </a:rPr>
              <a:t>5 CONTRO 5 IN 40X20 – SE L’AVVERSARIO SUPERA LA META’ CAMPO LA SQUADRA IN PRESSIONE PERDE 1 GIOCATORE </a:t>
            </a:r>
            <a:endParaRPr lang="en-US" sz="3200" dirty="0">
              <a:solidFill>
                <a:srgbClr val="660066"/>
              </a:solidFill>
            </a:endParaRPr>
          </a:p>
        </p:txBody>
      </p:sp>
      <p:sp>
        <p:nvSpPr>
          <p:cNvPr id="7" name="TextBox 6"/>
          <p:cNvSpPr txBox="1"/>
          <p:nvPr/>
        </p:nvSpPr>
        <p:spPr>
          <a:xfrm>
            <a:off x="0" y="3059668"/>
            <a:ext cx="2947329" cy="369332"/>
          </a:xfrm>
          <a:prstGeom prst="rect">
            <a:avLst/>
          </a:prstGeom>
          <a:noFill/>
        </p:spPr>
        <p:txBody>
          <a:bodyPr wrap="none" rtlCol="0">
            <a:spAutoFit/>
          </a:bodyPr>
          <a:lstStyle/>
          <a:p>
            <a:r>
              <a:rPr lang="en-US" b="1" dirty="0" smtClean="0"/>
              <a:t>DIMENSIONI CAMPO</a:t>
            </a:r>
            <a:r>
              <a:rPr lang="en-US" dirty="0" smtClean="0"/>
              <a:t>:  40X20</a:t>
            </a:r>
            <a:endParaRPr lang="en-US" dirty="0"/>
          </a:p>
        </p:txBody>
      </p:sp>
      <p:sp>
        <p:nvSpPr>
          <p:cNvPr id="8" name="TextBox 7"/>
          <p:cNvSpPr txBox="1"/>
          <p:nvPr/>
        </p:nvSpPr>
        <p:spPr>
          <a:xfrm>
            <a:off x="1" y="3392269"/>
            <a:ext cx="5278982" cy="646331"/>
          </a:xfrm>
          <a:prstGeom prst="rect">
            <a:avLst/>
          </a:prstGeom>
          <a:noFill/>
        </p:spPr>
        <p:txBody>
          <a:bodyPr wrap="square" rtlCol="0">
            <a:spAutoFit/>
          </a:bodyPr>
          <a:lstStyle/>
          <a:p>
            <a:r>
              <a:rPr lang="en-US" b="1" dirty="0" smtClean="0"/>
              <a:t>NUMERO GIOCATORI</a:t>
            </a:r>
            <a:r>
              <a:rPr lang="en-US" dirty="0" smtClean="0"/>
              <a:t>: 2 SQUADRE DA 4 GIOCATORI +  PORTIERI	</a:t>
            </a:r>
            <a:endParaRPr lang="en-US" dirty="0"/>
          </a:p>
        </p:txBody>
      </p:sp>
      <p:sp>
        <p:nvSpPr>
          <p:cNvPr id="9" name="TextBox 8"/>
          <p:cNvSpPr txBox="1"/>
          <p:nvPr/>
        </p:nvSpPr>
        <p:spPr>
          <a:xfrm>
            <a:off x="0" y="3953470"/>
            <a:ext cx="5278982" cy="923330"/>
          </a:xfrm>
          <a:prstGeom prst="rect">
            <a:avLst/>
          </a:prstGeom>
          <a:noFill/>
        </p:spPr>
        <p:txBody>
          <a:bodyPr wrap="square" rtlCol="0">
            <a:spAutoFit/>
          </a:bodyPr>
          <a:lstStyle/>
          <a:p>
            <a:r>
              <a:rPr lang="en-US" b="1" dirty="0" smtClean="0"/>
              <a:t>OBIETTIVI</a:t>
            </a:r>
            <a:r>
              <a:rPr lang="en-US" dirty="0" smtClean="0"/>
              <a:t>: PRESSIONE AL PALLONE – CAMBIO DI OPPONENTE – USCITA PRESSING – ATTACCO/DIFESA 4&gt;3</a:t>
            </a:r>
            <a:endParaRPr lang="en-US" dirty="0"/>
          </a:p>
        </p:txBody>
      </p:sp>
      <p:sp>
        <p:nvSpPr>
          <p:cNvPr id="10" name="TextBox 9"/>
          <p:cNvSpPr txBox="1"/>
          <p:nvPr/>
        </p:nvSpPr>
        <p:spPr>
          <a:xfrm>
            <a:off x="1" y="4750475"/>
            <a:ext cx="5278982" cy="2031325"/>
          </a:xfrm>
          <a:prstGeom prst="rect">
            <a:avLst/>
          </a:prstGeom>
          <a:noFill/>
        </p:spPr>
        <p:txBody>
          <a:bodyPr wrap="square" rtlCol="0">
            <a:spAutoFit/>
          </a:bodyPr>
          <a:lstStyle/>
          <a:p>
            <a:r>
              <a:rPr lang="en-US" b="1" dirty="0" smtClean="0"/>
              <a:t>REGOLE</a:t>
            </a:r>
            <a:r>
              <a:rPr lang="en-US" dirty="0" smtClean="0"/>
              <a:t>:PARTITA IN GIOCO REGOLARE, CON UNA SOLA REGOLA, SE LA SQUADRA IN POSSESSO PALLA SUPERA LA ½ CAMPO, LA SQUADRA IN PRESSIONE PERDE 1 GIOCATORE CHE NON POTRA’ RIPIEGARE NELLA ½ CAMPO DIFENSIVA. SE LA DIFESA RECUPERA LA PALLA SI PRODURRA’ LA MEDESIMA SITUAZIONE IN CAMPO CONTRARIO.</a:t>
            </a:r>
            <a:endParaRPr lang="en-US" dirty="0"/>
          </a:p>
        </p:txBody>
      </p:sp>
      <p:pic>
        <p:nvPicPr>
          <p:cNvPr id="11" name="Picture 10" descr="PARTITA PER USCITA PRESSIONE.jpg"/>
          <p:cNvPicPr>
            <a:picLocks noChangeAspect="1"/>
          </p:cNvPicPr>
          <p:nvPr/>
        </p:nvPicPr>
        <p:blipFill>
          <a:blip r:embed="rId3"/>
          <a:stretch>
            <a:fillRect/>
          </a:stretch>
        </p:blipFill>
        <p:spPr>
          <a:xfrm rot="5400000">
            <a:off x="4955801" y="2669801"/>
            <a:ext cx="4953000" cy="3423397"/>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13</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4419599" cy="2554545"/>
          </a:xfrm>
          <a:prstGeom prst="rect">
            <a:avLst/>
          </a:prstGeom>
          <a:noFill/>
        </p:spPr>
        <p:txBody>
          <a:bodyPr wrap="square" rtlCol="0">
            <a:spAutoFit/>
          </a:bodyPr>
          <a:lstStyle/>
          <a:p>
            <a:r>
              <a:rPr lang="en-US" sz="3200" dirty="0" smtClean="0">
                <a:solidFill>
                  <a:srgbClr val="660066"/>
                </a:solidFill>
              </a:rPr>
              <a:t>5 CONTRO 5 IN 40X20 – SE L’AVVERSARIO SUPERA LA META’ CAMPO LA SQUADRA IN PRESSIONE PERDE 1 GIOCATORE </a:t>
            </a:r>
            <a:endParaRPr lang="en-US" sz="3200" dirty="0">
              <a:solidFill>
                <a:srgbClr val="660066"/>
              </a:solidFill>
            </a:endParaRPr>
          </a:p>
        </p:txBody>
      </p:sp>
      <p:sp>
        <p:nvSpPr>
          <p:cNvPr id="7" name="TextBox 6"/>
          <p:cNvSpPr txBox="1"/>
          <p:nvPr/>
        </p:nvSpPr>
        <p:spPr>
          <a:xfrm>
            <a:off x="457201" y="3524071"/>
            <a:ext cx="2895600" cy="1200329"/>
          </a:xfrm>
          <a:prstGeom prst="rect">
            <a:avLst/>
          </a:prstGeom>
          <a:noFill/>
        </p:spPr>
        <p:txBody>
          <a:bodyPr wrap="square" rtlCol="0">
            <a:spAutoFit/>
          </a:bodyPr>
          <a:lstStyle/>
          <a:p>
            <a:r>
              <a:rPr lang="en-US" dirty="0" smtClean="0"/>
              <a:t>CON QUESTA REGOLA CERCHIAMO DI FOMENTARE, INCENTIVARE LA PRESSIONE AL PALLONE</a:t>
            </a:r>
            <a:endParaRPr lang="en-US" dirty="0"/>
          </a:p>
        </p:txBody>
      </p:sp>
      <p:pic>
        <p:nvPicPr>
          <p:cNvPr id="11" name="Picture 10" descr="PARTITA PER 4 CONTRO 3.jpg"/>
          <p:cNvPicPr>
            <a:picLocks noChangeAspect="1"/>
          </p:cNvPicPr>
          <p:nvPr/>
        </p:nvPicPr>
        <p:blipFill>
          <a:blip r:embed="rId3"/>
          <a:stretch>
            <a:fillRect/>
          </a:stretch>
        </p:blipFill>
        <p:spPr>
          <a:xfrm rot="5400000">
            <a:off x="4409513" y="2123515"/>
            <a:ext cx="4953002" cy="4515972"/>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9555"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14</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1077218"/>
          </a:xfrm>
          <a:prstGeom prst="rect">
            <a:avLst/>
          </a:prstGeom>
          <a:noFill/>
        </p:spPr>
        <p:txBody>
          <a:bodyPr wrap="square" rtlCol="0">
            <a:spAutoFit/>
          </a:bodyPr>
          <a:lstStyle/>
          <a:p>
            <a:r>
              <a:rPr lang="en-US" sz="3200" dirty="0" smtClean="0">
                <a:solidFill>
                  <a:srgbClr val="660066"/>
                </a:solidFill>
              </a:rPr>
              <a:t>5 CONTRO 5 IN 40X20 – 3 GIOCATORI PRESSANO 4</a:t>
            </a:r>
          </a:p>
          <a:p>
            <a:endParaRPr lang="en-US" sz="3200" dirty="0">
              <a:solidFill>
                <a:srgbClr val="660066"/>
              </a:solidFill>
            </a:endParaRPr>
          </a:p>
        </p:txBody>
      </p:sp>
      <p:sp>
        <p:nvSpPr>
          <p:cNvPr id="7" name="TextBox 6"/>
          <p:cNvSpPr txBox="1"/>
          <p:nvPr/>
        </p:nvSpPr>
        <p:spPr>
          <a:xfrm>
            <a:off x="0" y="2057400"/>
            <a:ext cx="2947329" cy="369332"/>
          </a:xfrm>
          <a:prstGeom prst="rect">
            <a:avLst/>
          </a:prstGeom>
          <a:noFill/>
        </p:spPr>
        <p:txBody>
          <a:bodyPr wrap="none" rtlCol="0">
            <a:spAutoFit/>
          </a:bodyPr>
          <a:lstStyle/>
          <a:p>
            <a:r>
              <a:rPr lang="en-US" b="1" dirty="0" smtClean="0"/>
              <a:t>DIMENSIONI CAMPO</a:t>
            </a:r>
            <a:r>
              <a:rPr lang="en-US" dirty="0" smtClean="0"/>
              <a:t>:  40X20</a:t>
            </a:r>
            <a:endParaRPr lang="en-US" dirty="0"/>
          </a:p>
        </p:txBody>
      </p:sp>
      <p:sp>
        <p:nvSpPr>
          <p:cNvPr id="8" name="TextBox 7"/>
          <p:cNvSpPr txBox="1"/>
          <p:nvPr/>
        </p:nvSpPr>
        <p:spPr>
          <a:xfrm>
            <a:off x="1" y="2362200"/>
            <a:ext cx="5278982" cy="646331"/>
          </a:xfrm>
          <a:prstGeom prst="rect">
            <a:avLst/>
          </a:prstGeom>
          <a:noFill/>
        </p:spPr>
        <p:txBody>
          <a:bodyPr wrap="square" rtlCol="0">
            <a:spAutoFit/>
          </a:bodyPr>
          <a:lstStyle/>
          <a:p>
            <a:r>
              <a:rPr lang="en-US" b="1" dirty="0" smtClean="0"/>
              <a:t>NUMERO GIOCATORI</a:t>
            </a:r>
            <a:r>
              <a:rPr lang="en-US" dirty="0" smtClean="0"/>
              <a:t>: 2 SQUADRE DA 4 GIOCATORI +  PORTIERI	</a:t>
            </a:r>
            <a:endParaRPr lang="en-US" dirty="0"/>
          </a:p>
        </p:txBody>
      </p:sp>
      <p:sp>
        <p:nvSpPr>
          <p:cNvPr id="9" name="TextBox 8"/>
          <p:cNvSpPr txBox="1"/>
          <p:nvPr/>
        </p:nvSpPr>
        <p:spPr>
          <a:xfrm>
            <a:off x="0" y="2895600"/>
            <a:ext cx="5278982" cy="923330"/>
          </a:xfrm>
          <a:prstGeom prst="rect">
            <a:avLst/>
          </a:prstGeom>
          <a:noFill/>
        </p:spPr>
        <p:txBody>
          <a:bodyPr wrap="square" rtlCol="0">
            <a:spAutoFit/>
          </a:bodyPr>
          <a:lstStyle/>
          <a:p>
            <a:r>
              <a:rPr lang="en-US" b="1" dirty="0" smtClean="0"/>
              <a:t>OBIETTIVI</a:t>
            </a:r>
            <a:r>
              <a:rPr lang="en-US" dirty="0" smtClean="0"/>
              <a:t>: PRESSIONE AL PALLONE  - DOMINIO DELLO SPAZIO – MIGLIORAMENTO DELLA PRESSIONE – USCITA PRESSING	</a:t>
            </a:r>
            <a:endParaRPr lang="en-US" dirty="0"/>
          </a:p>
        </p:txBody>
      </p:sp>
      <p:sp>
        <p:nvSpPr>
          <p:cNvPr id="10" name="TextBox 9"/>
          <p:cNvSpPr txBox="1"/>
          <p:nvPr/>
        </p:nvSpPr>
        <p:spPr>
          <a:xfrm>
            <a:off x="1" y="3810000"/>
            <a:ext cx="5278982" cy="2031325"/>
          </a:xfrm>
          <a:prstGeom prst="rect">
            <a:avLst/>
          </a:prstGeom>
          <a:noFill/>
        </p:spPr>
        <p:txBody>
          <a:bodyPr wrap="square" rtlCol="0">
            <a:spAutoFit/>
          </a:bodyPr>
          <a:lstStyle/>
          <a:p>
            <a:r>
              <a:rPr lang="en-US" b="1" dirty="0" smtClean="0"/>
              <a:t>REGOLE</a:t>
            </a:r>
            <a:r>
              <a:rPr lang="en-US" dirty="0" smtClean="0"/>
              <a:t>:LA SQUADRA IN POSSESSO PALLA ESCE DALLA PRESSIONE USANDO 4 GIOCATORI, LA SQUADRA CHE PRESSA LO FA UTILIZZANDONE 3. NEL MOMENTO IN CUI LA SQUADRA CHE PRESSA RECUPERA PALLA, IL GIOCATORE CHE STAVA FUORI SI UNISCE ALL’ATTACCO MENTRE LA SQUADRA CHE HA PERSO IL POSSESSO, PERDE I GIOCATORE.</a:t>
            </a:r>
            <a:endParaRPr lang="en-US" dirty="0"/>
          </a:p>
        </p:txBody>
      </p:sp>
      <p:pic>
        <p:nvPicPr>
          <p:cNvPr id="11" name="Picture 10" descr="PRESSIONE 4 CONTRO 3.jpg"/>
          <p:cNvPicPr>
            <a:picLocks noChangeAspect="1"/>
          </p:cNvPicPr>
          <p:nvPr/>
        </p:nvPicPr>
        <p:blipFill>
          <a:blip r:embed="rId3"/>
          <a:stretch>
            <a:fillRect/>
          </a:stretch>
        </p:blipFill>
        <p:spPr>
          <a:xfrm rot="5400000">
            <a:off x="4952613" y="2666614"/>
            <a:ext cx="4801371" cy="358140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15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1077218"/>
          </a:xfrm>
          <a:prstGeom prst="rect">
            <a:avLst/>
          </a:prstGeom>
          <a:noFill/>
        </p:spPr>
        <p:txBody>
          <a:bodyPr wrap="square" rtlCol="0">
            <a:spAutoFit/>
          </a:bodyPr>
          <a:lstStyle/>
          <a:p>
            <a:r>
              <a:rPr lang="en-US" sz="3200" dirty="0" smtClean="0">
                <a:solidFill>
                  <a:srgbClr val="660066"/>
                </a:solidFill>
              </a:rPr>
              <a:t>5 CONTRO 5 IN 40X20 CON 1 SOLA PORTA</a:t>
            </a:r>
          </a:p>
          <a:p>
            <a:endParaRPr lang="en-US" sz="3200" dirty="0">
              <a:solidFill>
                <a:srgbClr val="660066"/>
              </a:solidFill>
            </a:endParaRPr>
          </a:p>
        </p:txBody>
      </p:sp>
      <p:sp>
        <p:nvSpPr>
          <p:cNvPr id="7" name="TextBox 6"/>
          <p:cNvSpPr txBox="1"/>
          <p:nvPr/>
        </p:nvSpPr>
        <p:spPr>
          <a:xfrm>
            <a:off x="0" y="2057400"/>
            <a:ext cx="2947329" cy="369332"/>
          </a:xfrm>
          <a:prstGeom prst="rect">
            <a:avLst/>
          </a:prstGeom>
          <a:noFill/>
        </p:spPr>
        <p:txBody>
          <a:bodyPr wrap="none" rtlCol="0">
            <a:spAutoFit/>
          </a:bodyPr>
          <a:lstStyle/>
          <a:p>
            <a:r>
              <a:rPr lang="en-US" b="1" dirty="0" smtClean="0"/>
              <a:t>DIMENSIONI CAMPO</a:t>
            </a:r>
            <a:r>
              <a:rPr lang="en-US" dirty="0" smtClean="0"/>
              <a:t>:  40X20</a:t>
            </a:r>
            <a:endParaRPr lang="en-US" dirty="0"/>
          </a:p>
        </p:txBody>
      </p:sp>
      <p:sp>
        <p:nvSpPr>
          <p:cNvPr id="8" name="TextBox 7"/>
          <p:cNvSpPr txBox="1"/>
          <p:nvPr/>
        </p:nvSpPr>
        <p:spPr>
          <a:xfrm>
            <a:off x="1" y="2362200"/>
            <a:ext cx="5278982" cy="646331"/>
          </a:xfrm>
          <a:prstGeom prst="rect">
            <a:avLst/>
          </a:prstGeom>
          <a:noFill/>
        </p:spPr>
        <p:txBody>
          <a:bodyPr wrap="square" rtlCol="0">
            <a:spAutoFit/>
          </a:bodyPr>
          <a:lstStyle/>
          <a:p>
            <a:r>
              <a:rPr lang="en-US" b="1" dirty="0" smtClean="0"/>
              <a:t>NUMERO GIOCATORI</a:t>
            </a:r>
            <a:r>
              <a:rPr lang="en-US" dirty="0" smtClean="0"/>
              <a:t>: 2 SQUADRE DA 4 GIOCATORI + 1  PORTIERE</a:t>
            </a:r>
            <a:endParaRPr lang="en-US" dirty="0"/>
          </a:p>
        </p:txBody>
      </p:sp>
      <p:sp>
        <p:nvSpPr>
          <p:cNvPr id="9" name="TextBox 8"/>
          <p:cNvSpPr txBox="1"/>
          <p:nvPr/>
        </p:nvSpPr>
        <p:spPr>
          <a:xfrm>
            <a:off x="0" y="2895600"/>
            <a:ext cx="5278982" cy="923330"/>
          </a:xfrm>
          <a:prstGeom prst="rect">
            <a:avLst/>
          </a:prstGeom>
          <a:noFill/>
        </p:spPr>
        <p:txBody>
          <a:bodyPr wrap="square" rtlCol="0">
            <a:spAutoFit/>
          </a:bodyPr>
          <a:lstStyle/>
          <a:p>
            <a:r>
              <a:rPr lang="en-US" b="1" dirty="0" smtClean="0"/>
              <a:t>OBIETTIVI</a:t>
            </a:r>
            <a:r>
              <a:rPr lang="en-US" dirty="0" smtClean="0"/>
              <a:t>: PRESSIONE AL PALLONE  - DIFESA IN ½ PRESSIONANTE – LETTURA SEGNALI GIOCO – ATTACCO POSIZIONALE</a:t>
            </a:r>
            <a:endParaRPr lang="en-US" dirty="0"/>
          </a:p>
        </p:txBody>
      </p:sp>
      <p:sp>
        <p:nvSpPr>
          <p:cNvPr id="10" name="TextBox 9"/>
          <p:cNvSpPr txBox="1"/>
          <p:nvPr/>
        </p:nvSpPr>
        <p:spPr>
          <a:xfrm>
            <a:off x="1" y="3810000"/>
            <a:ext cx="5278982" cy="1754327"/>
          </a:xfrm>
          <a:prstGeom prst="rect">
            <a:avLst/>
          </a:prstGeom>
          <a:noFill/>
        </p:spPr>
        <p:txBody>
          <a:bodyPr wrap="square" rtlCol="0">
            <a:spAutoFit/>
          </a:bodyPr>
          <a:lstStyle/>
          <a:p>
            <a:r>
              <a:rPr lang="en-US" b="1" dirty="0" smtClean="0"/>
              <a:t>REGOLE</a:t>
            </a:r>
            <a:r>
              <a:rPr lang="en-US" dirty="0" smtClean="0"/>
              <a:t>:LA SQUADRA CHE ATTACCA HA 5 TENTATIVI PER FARE GOL. OGNI GOL SI AGGIUNGE UN ALTRO ATTACCO E SE IL GOL AVVIENE CON L’ULTIMO ATTACCO, LA SQUADRA GUADAGNA ALTRI 5 TENTATIVI. SE LA DIFESA RECUPERA PALLA DEVE PASSARLA AL PROPRIO PORTIERE PERCHE’ L’ATTACCO SIA FINITO.	</a:t>
            </a:r>
            <a:endParaRPr lang="en-US" dirty="0"/>
          </a:p>
        </p:txBody>
      </p:sp>
      <p:pic>
        <p:nvPicPr>
          <p:cNvPr id="12" name="Picture 11" descr="PARTITA CON 1 SOLA PORTA.jpg"/>
          <p:cNvPicPr>
            <a:picLocks noChangeAspect="1"/>
          </p:cNvPicPr>
          <p:nvPr/>
        </p:nvPicPr>
        <p:blipFill>
          <a:blip r:embed="rId3"/>
          <a:srcRect/>
          <a:stretch>
            <a:fillRect/>
          </a:stretch>
        </p:blipFill>
        <p:spPr bwMode="auto">
          <a:xfrm rot="5400000">
            <a:off x="5042170" y="2756170"/>
            <a:ext cx="4850860"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4927551" cy="2308324"/>
          </a:xfrm>
          <a:prstGeom prst="rect">
            <a:avLst/>
          </a:prstGeom>
          <a:noFill/>
        </p:spPr>
        <p:txBody>
          <a:bodyPr wrap="none" rtlCol="0">
            <a:spAutoFit/>
          </a:bodyPr>
          <a:lstStyle/>
          <a:p>
            <a:r>
              <a:rPr lang="en-US" sz="4800" dirty="0" smtClean="0">
                <a:solidFill>
                  <a:srgbClr val="800000"/>
                </a:solidFill>
                <a:latin typeface="Arial Black"/>
                <a:cs typeface="Arial Black"/>
              </a:rPr>
              <a:t>ESERCIZIO 16 </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6" name="TextBox 5"/>
          <p:cNvSpPr txBox="1"/>
          <p:nvPr/>
        </p:nvSpPr>
        <p:spPr>
          <a:xfrm>
            <a:off x="1" y="990600"/>
            <a:ext cx="5562599" cy="1077218"/>
          </a:xfrm>
          <a:prstGeom prst="rect">
            <a:avLst/>
          </a:prstGeom>
          <a:noFill/>
        </p:spPr>
        <p:txBody>
          <a:bodyPr wrap="square" rtlCol="0">
            <a:spAutoFit/>
          </a:bodyPr>
          <a:lstStyle/>
          <a:p>
            <a:r>
              <a:rPr lang="en-US" sz="3200" dirty="0" smtClean="0">
                <a:solidFill>
                  <a:srgbClr val="660066"/>
                </a:solidFill>
              </a:rPr>
              <a:t>5 CONTRO 5 IN 20X20 – 20X30 – 20X40</a:t>
            </a:r>
            <a:endParaRPr lang="en-US" sz="3200" dirty="0">
              <a:solidFill>
                <a:srgbClr val="660066"/>
              </a:solidFill>
            </a:endParaRPr>
          </a:p>
        </p:txBody>
      </p:sp>
      <p:sp>
        <p:nvSpPr>
          <p:cNvPr id="7" name="TextBox 6"/>
          <p:cNvSpPr txBox="1"/>
          <p:nvPr/>
        </p:nvSpPr>
        <p:spPr>
          <a:xfrm>
            <a:off x="0" y="2057400"/>
            <a:ext cx="4561578" cy="369332"/>
          </a:xfrm>
          <a:prstGeom prst="rect">
            <a:avLst/>
          </a:prstGeom>
          <a:noFill/>
        </p:spPr>
        <p:txBody>
          <a:bodyPr wrap="none" rtlCol="0">
            <a:spAutoFit/>
          </a:bodyPr>
          <a:lstStyle/>
          <a:p>
            <a:r>
              <a:rPr lang="en-US" b="1" dirty="0" smtClean="0"/>
              <a:t>DIMENSIONI CAMPO</a:t>
            </a:r>
            <a:r>
              <a:rPr lang="en-US" dirty="0" smtClean="0"/>
              <a:t>:  20X20 – 20X30 – 20X40</a:t>
            </a:r>
            <a:endParaRPr lang="en-US" dirty="0"/>
          </a:p>
        </p:txBody>
      </p:sp>
      <p:sp>
        <p:nvSpPr>
          <p:cNvPr id="8" name="TextBox 7"/>
          <p:cNvSpPr txBox="1"/>
          <p:nvPr/>
        </p:nvSpPr>
        <p:spPr>
          <a:xfrm>
            <a:off x="1" y="2362200"/>
            <a:ext cx="5278982" cy="646331"/>
          </a:xfrm>
          <a:prstGeom prst="rect">
            <a:avLst/>
          </a:prstGeom>
          <a:noFill/>
        </p:spPr>
        <p:txBody>
          <a:bodyPr wrap="square" rtlCol="0">
            <a:spAutoFit/>
          </a:bodyPr>
          <a:lstStyle/>
          <a:p>
            <a:r>
              <a:rPr lang="en-US" b="1" dirty="0" smtClean="0"/>
              <a:t>NUMERO GIOCATORI</a:t>
            </a:r>
            <a:r>
              <a:rPr lang="en-US" dirty="0" smtClean="0"/>
              <a:t>: 2 SQUADRE DA 4 GIOCATORI + 2 PORTIERI  PORTIERE</a:t>
            </a:r>
            <a:endParaRPr lang="en-US" dirty="0"/>
          </a:p>
        </p:txBody>
      </p:sp>
      <p:sp>
        <p:nvSpPr>
          <p:cNvPr id="9" name="TextBox 8"/>
          <p:cNvSpPr txBox="1"/>
          <p:nvPr/>
        </p:nvSpPr>
        <p:spPr>
          <a:xfrm>
            <a:off x="0" y="2895600"/>
            <a:ext cx="5278982" cy="923330"/>
          </a:xfrm>
          <a:prstGeom prst="rect">
            <a:avLst/>
          </a:prstGeom>
          <a:noFill/>
        </p:spPr>
        <p:txBody>
          <a:bodyPr wrap="square" rtlCol="0">
            <a:spAutoFit/>
          </a:bodyPr>
          <a:lstStyle/>
          <a:p>
            <a:r>
              <a:rPr lang="en-US" b="1" dirty="0" smtClean="0"/>
              <a:t>OBIETTIVI</a:t>
            </a:r>
            <a:r>
              <a:rPr lang="en-US" dirty="0" smtClean="0"/>
              <a:t>: PRESSIONE AL PALLONE  - CAMBIO OPPONENTE – COPERTURA ALA CONTRARIA – LINEE DIFENSIVE - RIPIEGAMENTO</a:t>
            </a:r>
            <a:endParaRPr lang="en-US" dirty="0"/>
          </a:p>
        </p:txBody>
      </p:sp>
      <p:sp>
        <p:nvSpPr>
          <p:cNvPr id="10" name="TextBox 9"/>
          <p:cNvSpPr txBox="1"/>
          <p:nvPr/>
        </p:nvSpPr>
        <p:spPr>
          <a:xfrm>
            <a:off x="1" y="3810000"/>
            <a:ext cx="5278982" cy="1200329"/>
          </a:xfrm>
          <a:prstGeom prst="rect">
            <a:avLst/>
          </a:prstGeom>
          <a:noFill/>
        </p:spPr>
        <p:txBody>
          <a:bodyPr wrap="square" rtlCol="0">
            <a:spAutoFit/>
          </a:bodyPr>
          <a:lstStyle/>
          <a:p>
            <a:r>
              <a:rPr lang="en-US" b="1" dirty="0" smtClean="0"/>
              <a:t>REGOLE</a:t>
            </a:r>
            <a:r>
              <a:rPr lang="en-US" dirty="0" smtClean="0"/>
              <a:t>: PARTITE IN GIOCO REGOLARE DOVE VARIANO SOLO LE DIMENSIONI DEL CAMPO.SI PASSA DA DIMENSIONI MINORI E MAGGIORI PER MIGLIORARE L’OCCUPAZIONE DEGLI SPAZI. </a:t>
            </a:r>
            <a:endParaRPr lang="en-US" dirty="0"/>
          </a:p>
        </p:txBody>
      </p:sp>
      <p:pic>
        <p:nvPicPr>
          <p:cNvPr id="12" name="Picture 11" descr="PARTITA 20X30.jpg"/>
          <p:cNvPicPr>
            <a:picLocks noChangeAspect="1"/>
          </p:cNvPicPr>
          <p:nvPr/>
        </p:nvPicPr>
        <p:blipFill>
          <a:blip r:embed="rId3"/>
          <a:stretch>
            <a:fillRect/>
          </a:stretch>
        </p:blipFill>
        <p:spPr>
          <a:xfrm rot="5400000">
            <a:off x="4952615" y="2666615"/>
            <a:ext cx="4801370" cy="358140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goVFF-new2008.jpg"/>
          <p:cNvPicPr>
            <a:picLocks noChangeAspect="1"/>
          </p:cNvPicPr>
          <p:nvPr/>
        </p:nvPicPr>
        <p:blipFill>
          <a:blip r:embed="rId2"/>
          <a:stretch>
            <a:fillRect/>
          </a:stretch>
        </p:blipFill>
        <p:spPr>
          <a:xfrm>
            <a:off x="7498407" y="292100"/>
            <a:ext cx="1340793" cy="1384300"/>
          </a:xfrm>
          <a:prstGeom prst="rect">
            <a:avLst/>
          </a:prstGeom>
        </p:spPr>
      </p:pic>
      <p:sp>
        <p:nvSpPr>
          <p:cNvPr id="3" name="TextBox 2"/>
          <p:cNvSpPr txBox="1"/>
          <p:nvPr/>
        </p:nvSpPr>
        <p:spPr>
          <a:xfrm>
            <a:off x="1502818" y="76200"/>
            <a:ext cx="5143956" cy="2308324"/>
          </a:xfrm>
          <a:prstGeom prst="rect">
            <a:avLst/>
          </a:prstGeom>
          <a:noFill/>
        </p:spPr>
        <p:txBody>
          <a:bodyPr wrap="none" rtlCol="0">
            <a:spAutoFit/>
          </a:bodyPr>
          <a:lstStyle/>
          <a:p>
            <a:r>
              <a:rPr lang="en-US" sz="4800" dirty="0" smtClean="0">
                <a:solidFill>
                  <a:srgbClr val="800000"/>
                </a:solidFill>
                <a:latin typeface="Arial Black"/>
                <a:cs typeface="Arial Black"/>
              </a:rPr>
              <a:t>BIBLIOGRAFIA</a:t>
            </a:r>
          </a:p>
          <a:p>
            <a:endParaRPr lang="en-US" sz="4800" dirty="0" smtClean="0">
              <a:solidFill>
                <a:srgbClr val="800000"/>
              </a:solidFill>
              <a:latin typeface="Arial Black"/>
              <a:cs typeface="Arial Black"/>
            </a:endParaRPr>
          </a:p>
          <a:p>
            <a:endParaRPr lang="en-US" sz="4800" dirty="0" smtClean="0">
              <a:solidFill>
                <a:srgbClr val="800000"/>
              </a:solidFill>
              <a:latin typeface="Arial Black"/>
              <a:cs typeface="Arial Black"/>
            </a:endParaRPr>
          </a:p>
          <a:p>
            <a:endParaRPr lang="en-US" dirty="0"/>
          </a:p>
        </p:txBody>
      </p:sp>
      <p:sp>
        <p:nvSpPr>
          <p:cNvPr id="7" name="TextBox 6"/>
          <p:cNvSpPr txBox="1"/>
          <p:nvPr/>
        </p:nvSpPr>
        <p:spPr>
          <a:xfrm>
            <a:off x="0" y="2057400"/>
            <a:ext cx="3196195" cy="369332"/>
          </a:xfrm>
          <a:prstGeom prst="rect">
            <a:avLst/>
          </a:prstGeom>
          <a:noFill/>
        </p:spPr>
        <p:txBody>
          <a:bodyPr wrap="none" rtlCol="0">
            <a:spAutoFit/>
          </a:bodyPr>
          <a:lstStyle/>
          <a:p>
            <a:r>
              <a:rPr lang="en-US" b="1" dirty="0" smtClean="0"/>
              <a:t>MIGUEL RODRIGO</a:t>
            </a:r>
            <a:r>
              <a:rPr lang="en-US" dirty="0" smtClean="0"/>
              <a:t>:  CLINIC VARI</a:t>
            </a:r>
            <a:endParaRPr lang="en-US" dirty="0"/>
          </a:p>
        </p:txBody>
      </p:sp>
      <p:sp>
        <p:nvSpPr>
          <p:cNvPr id="8" name="TextBox 7"/>
          <p:cNvSpPr txBox="1"/>
          <p:nvPr/>
        </p:nvSpPr>
        <p:spPr>
          <a:xfrm>
            <a:off x="0" y="2450068"/>
            <a:ext cx="9143999" cy="369332"/>
          </a:xfrm>
          <a:prstGeom prst="rect">
            <a:avLst/>
          </a:prstGeom>
          <a:noFill/>
        </p:spPr>
        <p:txBody>
          <a:bodyPr wrap="square" rtlCol="0">
            <a:spAutoFit/>
          </a:bodyPr>
          <a:lstStyle/>
          <a:p>
            <a:r>
              <a:rPr lang="en-US" b="1" dirty="0" smtClean="0"/>
              <a:t>JOSE’ MARIA POAZOS MENDES “PULPIS”</a:t>
            </a:r>
            <a:r>
              <a:rPr lang="en-US" dirty="0" smtClean="0"/>
              <a:t>: CLINIC SEGORBE – CLINIC UNIVERSITA’ DI CADICE</a:t>
            </a:r>
            <a:endParaRPr lang="en-US" dirty="0"/>
          </a:p>
        </p:txBody>
      </p:sp>
      <p:sp>
        <p:nvSpPr>
          <p:cNvPr id="9" name="TextBox 8"/>
          <p:cNvSpPr txBox="1"/>
          <p:nvPr/>
        </p:nvSpPr>
        <p:spPr>
          <a:xfrm>
            <a:off x="0" y="2831068"/>
            <a:ext cx="5278982" cy="369332"/>
          </a:xfrm>
          <a:prstGeom prst="rect">
            <a:avLst/>
          </a:prstGeom>
          <a:noFill/>
        </p:spPr>
        <p:txBody>
          <a:bodyPr wrap="square" rtlCol="0">
            <a:spAutoFit/>
          </a:bodyPr>
          <a:lstStyle/>
          <a:p>
            <a:r>
              <a:rPr lang="en-US" b="1" dirty="0" smtClean="0"/>
              <a:t>LUIS FONSECA</a:t>
            </a:r>
            <a:r>
              <a:rPr lang="en-US" dirty="0" smtClean="0"/>
              <a:t>: CLINIC UNIVERSITA’ DI CADICE </a:t>
            </a:r>
            <a:endParaRPr lang="en-US" dirty="0"/>
          </a:p>
        </p:txBody>
      </p:sp>
      <p:sp>
        <p:nvSpPr>
          <p:cNvPr id="10" name="TextBox 9"/>
          <p:cNvSpPr txBox="1"/>
          <p:nvPr/>
        </p:nvSpPr>
        <p:spPr>
          <a:xfrm>
            <a:off x="0" y="3212068"/>
            <a:ext cx="9143999" cy="369332"/>
          </a:xfrm>
          <a:prstGeom prst="rect">
            <a:avLst/>
          </a:prstGeom>
          <a:noFill/>
        </p:spPr>
        <p:txBody>
          <a:bodyPr wrap="square" rtlCol="0">
            <a:spAutoFit/>
          </a:bodyPr>
          <a:lstStyle/>
          <a:p>
            <a:r>
              <a:rPr lang="en-US" b="1" dirty="0" smtClean="0"/>
              <a:t>JESUS VELASCO</a:t>
            </a:r>
            <a:r>
              <a:rPr lang="en-US" dirty="0" smtClean="0"/>
              <a:t>:MANUALE PER LA FORMAZIONE TECNICO TATTICA DEL GIOCATORE DI CALCIO  5</a:t>
            </a:r>
          </a:p>
          <a:p>
            <a:endParaRPr lang="en-US" dirty="0"/>
          </a:p>
        </p:txBody>
      </p:sp>
      <p:sp>
        <p:nvSpPr>
          <p:cNvPr id="12" name="TextBox 11"/>
          <p:cNvSpPr txBox="1"/>
          <p:nvPr/>
        </p:nvSpPr>
        <p:spPr>
          <a:xfrm>
            <a:off x="0" y="3593068"/>
            <a:ext cx="5278982" cy="369332"/>
          </a:xfrm>
          <a:prstGeom prst="rect">
            <a:avLst/>
          </a:prstGeom>
          <a:noFill/>
        </p:spPr>
        <p:txBody>
          <a:bodyPr wrap="square" rtlCol="0">
            <a:spAutoFit/>
          </a:bodyPr>
          <a:lstStyle/>
          <a:p>
            <a:r>
              <a:rPr lang="en-US" b="1" dirty="0" smtClean="0"/>
              <a:t>CANDELAS</a:t>
            </a:r>
            <a:r>
              <a:rPr lang="en-US" dirty="0" smtClean="0"/>
              <a:t>: CLINIC OURENSE</a:t>
            </a:r>
            <a:endParaRPr lang="en-US" dirty="0"/>
          </a:p>
        </p:txBody>
      </p:sp>
      <p:sp>
        <p:nvSpPr>
          <p:cNvPr id="13" name="TextBox 12"/>
          <p:cNvSpPr txBox="1"/>
          <p:nvPr/>
        </p:nvSpPr>
        <p:spPr>
          <a:xfrm>
            <a:off x="1" y="3974068"/>
            <a:ext cx="9143999" cy="369332"/>
          </a:xfrm>
          <a:prstGeom prst="rect">
            <a:avLst/>
          </a:prstGeom>
          <a:noFill/>
        </p:spPr>
        <p:txBody>
          <a:bodyPr wrap="square" rtlCol="0">
            <a:spAutoFit/>
          </a:bodyPr>
          <a:lstStyle/>
          <a:p>
            <a:r>
              <a:rPr lang="en-US" b="1" dirty="0" smtClean="0"/>
              <a:t>VENANCIO LOPEZ HIERRO</a:t>
            </a:r>
            <a:r>
              <a:rPr lang="en-US" dirty="0" smtClean="0"/>
              <a:t>: LA DEFENSA DE CAMBIOS – FUTBOL TACTICO</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2054</TotalTime>
  <Words>2450</Words>
  <Application>Microsoft Macintosh PowerPoint</Application>
  <PresentationFormat>On-screen Show (4:3)</PresentationFormat>
  <Paragraphs>231</Paragraphs>
  <Slides>32</Slides>
  <Notes>1</Notes>
  <HiddenSlides>0</HiddenSlides>
  <MMClips>0</MMClips>
  <ScaleCrop>false</ScaleCrop>
  <HeadingPairs>
    <vt:vector size="4" baseType="variant">
      <vt:variant>
        <vt:lpstr>Design Template</vt:lpstr>
      </vt:variant>
      <vt:variant>
        <vt:i4>1</vt:i4>
      </vt:variant>
      <vt:variant>
        <vt:lpstr>Slide Titles</vt:lpstr>
      </vt:variant>
      <vt:variant>
        <vt:i4>32</vt:i4>
      </vt:variant>
    </vt:vector>
  </HeadingPairs>
  <TitlesOfParts>
    <vt:vector size="3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sergio gargelli</dc:creator>
  <cp:lastModifiedBy>sergio gargelli</cp:lastModifiedBy>
  <cp:revision>102</cp:revision>
  <dcterms:created xsi:type="dcterms:W3CDTF">2010-06-12T20:18:07Z</dcterms:created>
  <dcterms:modified xsi:type="dcterms:W3CDTF">2010-06-12T20:21:02Z</dcterms:modified>
</cp:coreProperties>
</file>